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60" r:id="rId4"/>
    <p:sldId id="262" r:id="rId5"/>
    <p:sldId id="264" r:id="rId6"/>
    <p:sldId id="265" r:id="rId7"/>
    <p:sldId id="266" r:id="rId8"/>
    <p:sldId id="267" r:id="rId9"/>
    <p:sldId id="268" r:id="rId10"/>
    <p:sldId id="270" r:id="rId11"/>
    <p:sldId id="269" r:id="rId12"/>
    <p:sldId id="271" r:id="rId13"/>
    <p:sldId id="272" r:id="rId14"/>
    <p:sldId id="273" r:id="rId15"/>
    <p:sldId id="275" r:id="rId16"/>
    <p:sldId id="274" r:id="rId17"/>
    <p:sldId id="276" r:id="rId18"/>
    <p:sldId id="277" r:id="rId19"/>
    <p:sldId id="279" r:id="rId20"/>
    <p:sldId id="278" r:id="rId21"/>
    <p:sldId id="280" r:id="rId22"/>
    <p:sldId id="281" r:id="rId23"/>
    <p:sldId id="289" r:id="rId24"/>
    <p:sldId id="282" r:id="rId25"/>
    <p:sldId id="284" r:id="rId26"/>
    <p:sldId id="283" r:id="rId27"/>
    <p:sldId id="285" r:id="rId28"/>
    <p:sldId id="286" r:id="rId29"/>
    <p:sldId id="287" r:id="rId30"/>
    <p:sldId id="288" r:id="rId31"/>
    <p:sldId id="290" r:id="rId32"/>
    <p:sldId id="291" r:id="rId33"/>
    <p:sldId id="259"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Lato Black" panose="020F0502020204030203" pitchFamily="34" charset="0"/>
      <p:bold r:id="rId41"/>
      <p:boldItalic r:id="rId42"/>
    </p:embeddedFont>
    <p:embeddedFont>
      <p:font typeface="Libre Baskerville" panose="02000000000000000000" pitchFamily="2" charset="0"/>
      <p:regular r:id="rId43"/>
      <p:bold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805E735-248F-4ABC-AD84-083F51CB3629}">
          <p14:sldIdLst>
            <p14:sldId id="256"/>
          </p14:sldIdLst>
        </p14:section>
        <p14:section name="Untitled Section" id="{1FAC0552-8554-4C31-ACBD-9D223B8D4FCC}">
          <p14:sldIdLst>
            <p14:sldId id="257"/>
            <p14:sldId id="260"/>
            <p14:sldId id="262"/>
            <p14:sldId id="264"/>
            <p14:sldId id="265"/>
            <p14:sldId id="266"/>
            <p14:sldId id="267"/>
            <p14:sldId id="268"/>
            <p14:sldId id="270"/>
            <p14:sldId id="269"/>
            <p14:sldId id="271"/>
            <p14:sldId id="272"/>
            <p14:sldId id="273"/>
            <p14:sldId id="275"/>
            <p14:sldId id="274"/>
            <p14:sldId id="276"/>
            <p14:sldId id="277"/>
            <p14:sldId id="279"/>
            <p14:sldId id="278"/>
            <p14:sldId id="280"/>
            <p14:sldId id="281"/>
            <p14:sldId id="289"/>
            <p14:sldId id="282"/>
            <p14:sldId id="284"/>
            <p14:sldId id="283"/>
            <p14:sldId id="285"/>
            <p14:sldId id="286"/>
            <p14:sldId id="287"/>
            <p14:sldId id="288"/>
            <p14:sldId id="290"/>
            <p14:sldId id="291"/>
            <p14:sldId id="259"/>
          </p14:sldIdLst>
        </p14:section>
      </p14:section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039F9D-CEB3-248E-27C5-0B96CCDE82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g</a:t>
            </a:r>
          </a:p>
        </p:txBody>
      </p:sp>
      <p:sp>
        <p:nvSpPr>
          <p:cNvPr id="3" name="Date Placeholder 2">
            <a:extLst>
              <a:ext uri="{FF2B5EF4-FFF2-40B4-BE49-F238E27FC236}">
                <a16:creationId xmlns:a16="http://schemas.microsoft.com/office/drawing/2014/main" id="{F6CFA828-CFEA-8F93-75B4-2E891E70B7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697349-B696-427F-BF72-B37E2A749B91}" type="datetimeFigureOut">
              <a:rPr lang="en-IN" smtClean="0"/>
              <a:t>28-10-2022</a:t>
            </a:fld>
            <a:endParaRPr lang="en-IN"/>
          </a:p>
        </p:txBody>
      </p:sp>
      <p:sp>
        <p:nvSpPr>
          <p:cNvPr id="4" name="Footer Placeholder 3">
            <a:extLst>
              <a:ext uri="{FF2B5EF4-FFF2-40B4-BE49-F238E27FC236}">
                <a16:creationId xmlns:a16="http://schemas.microsoft.com/office/drawing/2014/main" id="{21CBCBAA-6874-9457-D882-2CC6B7222A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9FDCB0F-C741-AE79-4E07-9492D4DA5E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D73339-1DBD-4533-8E2C-1F1CF3EEF6FA}" type="slidenum">
              <a:rPr lang="en-IN" smtClean="0"/>
              <a:t>‹#›</a:t>
            </a:fld>
            <a:endParaRPr lang="en-IN"/>
          </a:p>
        </p:txBody>
      </p:sp>
    </p:spTree>
    <p:extLst>
      <p:ext uri="{BB962C8B-B14F-4D97-AF65-F5344CB8AC3E}">
        <p14:creationId xmlns:p14="http://schemas.microsoft.com/office/powerpoint/2010/main" val="14664599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g</a:t>
            </a:r>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433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1925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783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119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544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820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782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071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99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5889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www.cars24.com/"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472904" y="3867275"/>
            <a:ext cx="7246189"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1800" b="0" i="0" u="none" strike="noStrike" cap="none" dirty="0">
                <a:solidFill>
                  <a:schemeClr val="dk1"/>
                </a:solidFill>
                <a:latin typeface="Calibri"/>
                <a:ea typeface="Calibri"/>
                <a:cs typeface="Calibri"/>
                <a:sym typeface="Calibri"/>
              </a:rPr>
            </a:br>
            <a:r>
              <a:rPr lang="en-US" sz="3200" b="1" i="0" u="none" strike="noStrike" cap="none" dirty="0">
                <a:solidFill>
                  <a:schemeClr val="dk1"/>
                </a:solidFill>
                <a:latin typeface="Calibri"/>
                <a:ea typeface="Calibri"/>
                <a:cs typeface="Calibri"/>
                <a:sym typeface="Calibri"/>
              </a:rPr>
              <a:t>WEB SCRAPING AND EDA </a:t>
            </a:r>
            <a:r>
              <a:rPr lang="en-US" sz="3200" b="1" dirty="0">
                <a:solidFill>
                  <a:schemeClr val="dk1"/>
                </a:solidFill>
                <a:latin typeface="Calibri"/>
                <a:cs typeface="Calibri"/>
                <a:sym typeface="Calibri"/>
              </a:rPr>
              <a:t>ON</a:t>
            </a:r>
          </a:p>
          <a:p>
            <a:pPr marL="0" marR="0" lvl="0" indent="0" algn="ctr" rtl="0">
              <a:spcBef>
                <a:spcPts val="0"/>
              </a:spcBef>
              <a:spcAft>
                <a:spcPts val="0"/>
              </a:spcAft>
              <a:buNone/>
            </a:pPr>
            <a:r>
              <a:rPr lang="en-US" sz="3200" b="1" dirty="0">
                <a:solidFill>
                  <a:schemeClr val="dk1"/>
                </a:solidFill>
                <a:latin typeface="Calibri"/>
                <a:cs typeface="Calibri"/>
                <a:sym typeface="Calibri"/>
              </a:rPr>
              <a:t> Resale Cars</a:t>
            </a:r>
            <a:endParaRPr lang="en-US" sz="3200" b="1" dirty="0"/>
          </a:p>
          <a:p>
            <a:pPr marL="0" marR="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6FBE-10E8-C496-D3FD-FAFA88F8344B}"/>
              </a:ext>
            </a:extLst>
          </p:cNvPr>
          <p:cNvSpPr>
            <a:spLocks noGrp="1"/>
          </p:cNvSpPr>
          <p:nvPr>
            <p:ph type="title"/>
          </p:nvPr>
        </p:nvSpPr>
        <p:spPr>
          <a:xfrm>
            <a:off x="614266" y="78403"/>
            <a:ext cx="10515600" cy="1325563"/>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MANIPULATION</a:t>
            </a:r>
            <a:endParaRPr lang="en-IN" sz="2800" dirty="0"/>
          </a:p>
        </p:txBody>
      </p:sp>
      <p:pic>
        <p:nvPicPr>
          <p:cNvPr id="4" name="Picture 3">
            <a:extLst>
              <a:ext uri="{FF2B5EF4-FFF2-40B4-BE49-F238E27FC236}">
                <a16:creationId xmlns:a16="http://schemas.microsoft.com/office/drawing/2014/main" id="{0A507614-D263-44CD-3E07-14A79839BC51}"/>
              </a:ext>
            </a:extLst>
          </p:cNvPr>
          <p:cNvPicPr>
            <a:picLocks noChangeAspect="1"/>
          </p:cNvPicPr>
          <p:nvPr/>
        </p:nvPicPr>
        <p:blipFill rotWithShape="1">
          <a:blip r:embed="rId2"/>
          <a:srcRect l="19363" t="23182" r="15204" b="61088"/>
          <a:stretch/>
        </p:blipFill>
        <p:spPr>
          <a:xfrm>
            <a:off x="996817" y="1166326"/>
            <a:ext cx="9042919" cy="1819469"/>
          </a:xfrm>
          <a:prstGeom prst="rect">
            <a:avLst/>
          </a:prstGeom>
        </p:spPr>
      </p:pic>
      <p:pic>
        <p:nvPicPr>
          <p:cNvPr id="6" name="Picture 5">
            <a:extLst>
              <a:ext uri="{FF2B5EF4-FFF2-40B4-BE49-F238E27FC236}">
                <a16:creationId xmlns:a16="http://schemas.microsoft.com/office/drawing/2014/main" id="{44687EB6-B5F1-F16F-63B2-D47C89118A90}"/>
              </a:ext>
            </a:extLst>
          </p:cNvPr>
          <p:cNvPicPr>
            <a:picLocks noChangeAspect="1"/>
          </p:cNvPicPr>
          <p:nvPr/>
        </p:nvPicPr>
        <p:blipFill rotWithShape="1">
          <a:blip r:embed="rId3"/>
          <a:srcRect l="19592" t="36735" r="15127" b="54897"/>
          <a:stretch/>
        </p:blipFill>
        <p:spPr>
          <a:xfrm>
            <a:off x="996817" y="3112340"/>
            <a:ext cx="9042919" cy="1133667"/>
          </a:xfrm>
          <a:prstGeom prst="rect">
            <a:avLst/>
          </a:prstGeom>
        </p:spPr>
      </p:pic>
      <p:pic>
        <p:nvPicPr>
          <p:cNvPr id="8" name="Picture 7">
            <a:extLst>
              <a:ext uri="{FF2B5EF4-FFF2-40B4-BE49-F238E27FC236}">
                <a16:creationId xmlns:a16="http://schemas.microsoft.com/office/drawing/2014/main" id="{3F596948-F89D-68DA-D5F1-353EBAC4389A}"/>
              </a:ext>
            </a:extLst>
          </p:cNvPr>
          <p:cNvPicPr>
            <a:picLocks noChangeAspect="1"/>
          </p:cNvPicPr>
          <p:nvPr/>
        </p:nvPicPr>
        <p:blipFill rotWithShape="1">
          <a:blip r:embed="rId4"/>
          <a:srcRect l="19440" t="45102" r="15051" b="44779"/>
          <a:stretch/>
        </p:blipFill>
        <p:spPr>
          <a:xfrm>
            <a:off x="996818" y="4372552"/>
            <a:ext cx="9042918" cy="1133668"/>
          </a:xfrm>
          <a:prstGeom prst="rect">
            <a:avLst/>
          </a:prstGeom>
        </p:spPr>
      </p:pic>
    </p:spTree>
    <p:extLst>
      <p:ext uri="{BB962C8B-B14F-4D97-AF65-F5344CB8AC3E}">
        <p14:creationId xmlns:p14="http://schemas.microsoft.com/office/powerpoint/2010/main" val="303251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4F0A-2861-4D3E-CD10-97783B926732}"/>
              </a:ext>
            </a:extLst>
          </p:cNvPr>
          <p:cNvSpPr>
            <a:spLocks noGrp="1"/>
          </p:cNvSpPr>
          <p:nvPr>
            <p:ph type="title"/>
          </p:nvPr>
        </p:nvSpPr>
        <p:spPr>
          <a:xfrm>
            <a:off x="653573" y="359316"/>
            <a:ext cx="10515600" cy="718087"/>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FINAL DATA SET</a:t>
            </a:r>
            <a:endParaRPr lang="en-IN"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 name="Picture 4">
            <a:extLst>
              <a:ext uri="{FF2B5EF4-FFF2-40B4-BE49-F238E27FC236}">
                <a16:creationId xmlns:a16="http://schemas.microsoft.com/office/drawing/2014/main" id="{CDCA3FF0-7AEA-8122-AE32-8734F3BF8AD9}"/>
              </a:ext>
            </a:extLst>
          </p:cNvPr>
          <p:cNvPicPr>
            <a:picLocks noChangeAspect="1"/>
          </p:cNvPicPr>
          <p:nvPr/>
        </p:nvPicPr>
        <p:blipFill rotWithShape="1">
          <a:blip r:embed="rId2"/>
          <a:srcRect l="19668" t="28299" r="14592" b="17007"/>
          <a:stretch/>
        </p:blipFill>
        <p:spPr>
          <a:xfrm>
            <a:off x="1129003" y="1284179"/>
            <a:ext cx="9166173" cy="4289642"/>
          </a:xfrm>
          <a:prstGeom prst="rect">
            <a:avLst/>
          </a:prstGeom>
        </p:spPr>
      </p:pic>
    </p:spTree>
    <p:extLst>
      <p:ext uri="{BB962C8B-B14F-4D97-AF65-F5344CB8AC3E}">
        <p14:creationId xmlns:p14="http://schemas.microsoft.com/office/powerpoint/2010/main" val="422884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6EDA-13ED-A846-3A17-E02299E955F1}"/>
              </a:ext>
            </a:extLst>
          </p:cNvPr>
          <p:cNvSpPr>
            <a:spLocks noGrp="1"/>
          </p:cNvSpPr>
          <p:nvPr>
            <p:ph type="title"/>
          </p:nvPr>
        </p:nvSpPr>
        <p:spPr>
          <a:xfrm>
            <a:off x="474306" y="18255"/>
            <a:ext cx="10515600" cy="1325563"/>
          </a:xfrm>
        </p:spPr>
        <p:txBody>
          <a:bodyPr>
            <a:normAutofit/>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Exploratory Data Analysis</a:t>
            </a:r>
            <a:endParaRPr lang="en-IN"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45FCE74A-8AE6-0C00-CD5B-17F6D1F5C4BC}"/>
              </a:ext>
            </a:extLst>
          </p:cNvPr>
          <p:cNvSpPr>
            <a:spLocks noGrp="1"/>
          </p:cNvSpPr>
          <p:nvPr>
            <p:ph type="body" idx="1"/>
          </p:nvPr>
        </p:nvSpPr>
        <p:spPr>
          <a:xfrm>
            <a:off x="772886" y="979715"/>
            <a:ext cx="10515600" cy="5150498"/>
          </a:xfrm>
        </p:spPr>
        <p:txBody>
          <a:bodyPr>
            <a:normAutofit/>
          </a:bodyPr>
          <a:lstStyle/>
          <a:p>
            <a:pPr marL="114300" indent="0">
              <a:buNone/>
            </a:pPr>
            <a:r>
              <a:rPr lang="en-US" u="sng" dirty="0"/>
              <a:t>EDA Involves:</a:t>
            </a:r>
          </a:p>
          <a:p>
            <a:pPr marL="114300" indent="0">
              <a:buNone/>
            </a:pPr>
            <a:endParaRPr lang="en-US" u="sng" dirty="0"/>
          </a:p>
          <a:p>
            <a:pPr>
              <a:buFont typeface="Wingdings" panose="05000000000000000000" pitchFamily="2" charset="2"/>
              <a:buChar char="§"/>
            </a:pPr>
            <a:r>
              <a:rPr lang="en-US" dirty="0">
                <a:solidFill>
                  <a:schemeClr val="accent1"/>
                </a:solidFill>
              </a:rPr>
              <a:t>Univariate Analysis</a:t>
            </a:r>
          </a:p>
          <a:p>
            <a:pPr marL="571500" lvl="1" indent="0">
              <a:buNone/>
            </a:pPr>
            <a:r>
              <a:rPr lang="en-US" sz="1800" b="0" i="0" dirty="0">
                <a:solidFill>
                  <a:schemeClr val="tx1"/>
                </a:solidFill>
                <a:effectLst/>
                <a:latin typeface="Calibri" panose="020F0502020204030204" pitchFamily="34" charset="0"/>
                <a:cs typeface="Calibri" panose="020F0502020204030204" pitchFamily="34" charset="0"/>
              </a:rPr>
              <a:t>This type of data consists of </a:t>
            </a:r>
            <a:r>
              <a:rPr lang="en-US" sz="1800" b="1" i="0" dirty="0">
                <a:solidFill>
                  <a:schemeClr val="tx1"/>
                </a:solidFill>
                <a:effectLst/>
                <a:latin typeface="Calibri" panose="020F0502020204030204" pitchFamily="34" charset="0"/>
                <a:cs typeface="Calibri" panose="020F0502020204030204" pitchFamily="34" charset="0"/>
              </a:rPr>
              <a:t>only one variable</a:t>
            </a:r>
            <a:r>
              <a:rPr lang="en-US" sz="1800" b="0" i="0" dirty="0">
                <a:solidFill>
                  <a:schemeClr val="tx1"/>
                </a:solidFill>
                <a:effectLst/>
                <a:latin typeface="Calibri" panose="020F0502020204030204" pitchFamily="34" charset="0"/>
                <a:cs typeface="Calibri" panose="020F0502020204030204" pitchFamily="34" charset="0"/>
              </a:rPr>
              <a:t>. The analysis of univariate data is thus the simplest form of analysis since the information deals with only one quantity that changes. </a:t>
            </a:r>
            <a:endParaRPr lang="en-US" sz="1800" dirty="0">
              <a:solidFill>
                <a:schemeClr val="tx1"/>
              </a:solidFill>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dirty="0">
              <a:solidFill>
                <a:schemeClr val="accent1"/>
              </a:solidFill>
            </a:endParaRPr>
          </a:p>
          <a:p>
            <a:pPr>
              <a:buFont typeface="Wingdings" panose="05000000000000000000" pitchFamily="2" charset="2"/>
              <a:buChar char="§"/>
            </a:pPr>
            <a:r>
              <a:rPr lang="en-US" dirty="0">
                <a:solidFill>
                  <a:schemeClr val="accent1"/>
                </a:solidFill>
              </a:rPr>
              <a:t>Bivariate Analysis</a:t>
            </a:r>
          </a:p>
          <a:p>
            <a:pPr marL="571500" lvl="1" indent="0">
              <a:buNone/>
            </a:pPr>
            <a:r>
              <a:rPr lang="en-US" sz="1800" b="0" i="0" dirty="0">
                <a:solidFill>
                  <a:schemeClr val="tx1"/>
                </a:solidFill>
                <a:effectLst/>
                <a:latin typeface="Calibri" panose="020F0502020204030204" pitchFamily="34" charset="0"/>
                <a:cs typeface="Calibri" panose="020F0502020204030204" pitchFamily="34" charset="0"/>
              </a:rPr>
              <a:t>This type of data involves </a:t>
            </a:r>
            <a:r>
              <a:rPr lang="en-US" sz="1800" b="1" i="0" dirty="0">
                <a:solidFill>
                  <a:schemeClr val="tx1"/>
                </a:solidFill>
                <a:effectLst/>
                <a:latin typeface="Calibri" panose="020F0502020204030204" pitchFamily="34" charset="0"/>
                <a:cs typeface="Calibri" panose="020F0502020204030204" pitchFamily="34" charset="0"/>
              </a:rPr>
              <a:t>two different variables</a:t>
            </a:r>
            <a:r>
              <a:rPr lang="en-US" sz="1800" b="0" i="0" dirty="0">
                <a:solidFill>
                  <a:schemeClr val="tx1"/>
                </a:solidFill>
                <a:effectLst/>
                <a:latin typeface="Calibri" panose="020F0502020204030204" pitchFamily="34" charset="0"/>
                <a:cs typeface="Calibri" panose="020F0502020204030204" pitchFamily="34" charset="0"/>
              </a:rPr>
              <a:t>. The analysis of this type of data deals with causes and relationships and the analysis is done to find out the relationship among the two variables</a:t>
            </a:r>
            <a:endParaRPr lang="en-US" sz="1800" dirty="0">
              <a:solidFill>
                <a:schemeClr val="tx1"/>
              </a:solidFill>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dirty="0">
              <a:solidFill>
                <a:schemeClr val="accent1"/>
              </a:solidFill>
            </a:endParaRPr>
          </a:p>
          <a:p>
            <a:pPr>
              <a:buFont typeface="Wingdings" panose="05000000000000000000" pitchFamily="2" charset="2"/>
              <a:buChar char="§"/>
            </a:pPr>
            <a:r>
              <a:rPr lang="en-US" dirty="0">
                <a:solidFill>
                  <a:schemeClr val="accent1"/>
                </a:solidFill>
              </a:rPr>
              <a:t>Multivariate Analysis</a:t>
            </a:r>
          </a:p>
          <a:p>
            <a:pPr marL="571500" lvl="1" indent="0">
              <a:buNone/>
            </a:pPr>
            <a:r>
              <a:rPr lang="en-US" sz="1800" b="0" i="0" dirty="0">
                <a:solidFill>
                  <a:schemeClr val="tx1"/>
                </a:solidFill>
                <a:effectLst/>
                <a:latin typeface="Calibri" panose="020F0502020204030204" pitchFamily="34" charset="0"/>
                <a:cs typeface="Calibri" panose="020F0502020204030204" pitchFamily="34" charset="0"/>
              </a:rPr>
              <a:t>When the data involves </a:t>
            </a:r>
            <a:r>
              <a:rPr lang="en-US" sz="1800" b="1" i="0" dirty="0">
                <a:solidFill>
                  <a:schemeClr val="tx1"/>
                </a:solidFill>
                <a:effectLst/>
                <a:latin typeface="Calibri" panose="020F0502020204030204" pitchFamily="34" charset="0"/>
                <a:cs typeface="Calibri" panose="020F0502020204030204" pitchFamily="34" charset="0"/>
              </a:rPr>
              <a:t>three or more variables</a:t>
            </a:r>
            <a:r>
              <a:rPr lang="en-US" sz="1800" b="0" i="0" dirty="0">
                <a:solidFill>
                  <a:schemeClr val="tx1"/>
                </a:solidFill>
                <a:effectLst/>
                <a:latin typeface="Calibri" panose="020F0502020204030204" pitchFamily="34" charset="0"/>
                <a:cs typeface="Calibri" panose="020F0502020204030204" pitchFamily="34" charset="0"/>
              </a:rPr>
              <a:t>, it is categorized under multivariate.</a:t>
            </a:r>
            <a:endParaRPr lang="en-IN"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253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310D-94A4-D438-294D-C5E7BFBD3BC2}"/>
              </a:ext>
            </a:extLst>
          </p:cNvPr>
          <p:cNvSpPr>
            <a:spLocks noGrp="1"/>
          </p:cNvSpPr>
          <p:nvPr>
            <p:ph type="title"/>
          </p:nvPr>
        </p:nvSpPr>
        <p:spPr>
          <a:xfrm>
            <a:off x="3386165" y="159169"/>
            <a:ext cx="4777241" cy="530225"/>
          </a:xfrm>
        </p:spPr>
        <p:txBody>
          <a:bodyPr>
            <a:noAutofit/>
          </a:bodyPr>
          <a:lstStyle/>
          <a:p>
            <a:r>
              <a:rPr lang="en-US"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UNIVARIATE ANALYSIS</a:t>
            </a:r>
            <a:endParaRPr lang="en-IN"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9" name="Picture 8">
            <a:extLst>
              <a:ext uri="{FF2B5EF4-FFF2-40B4-BE49-F238E27FC236}">
                <a16:creationId xmlns:a16="http://schemas.microsoft.com/office/drawing/2014/main" id="{B1EA35DE-7502-CBE1-7EAF-62E123643E5E}"/>
              </a:ext>
            </a:extLst>
          </p:cNvPr>
          <p:cNvPicPr>
            <a:picLocks noChangeAspect="1"/>
          </p:cNvPicPr>
          <p:nvPr/>
        </p:nvPicPr>
        <p:blipFill rotWithShape="1">
          <a:blip r:embed="rId2"/>
          <a:srcRect l="19592" t="21904" r="59362" b="60229"/>
          <a:stretch/>
        </p:blipFill>
        <p:spPr>
          <a:xfrm>
            <a:off x="1432263" y="1178800"/>
            <a:ext cx="3907803" cy="1866123"/>
          </a:xfrm>
          <a:prstGeom prst="rect">
            <a:avLst/>
          </a:prstGeom>
        </p:spPr>
      </p:pic>
      <p:pic>
        <p:nvPicPr>
          <p:cNvPr id="12" name="Picture 11">
            <a:extLst>
              <a:ext uri="{FF2B5EF4-FFF2-40B4-BE49-F238E27FC236}">
                <a16:creationId xmlns:a16="http://schemas.microsoft.com/office/drawing/2014/main" id="{BE94618F-CF07-AA01-EB72-044463726989}"/>
              </a:ext>
            </a:extLst>
          </p:cNvPr>
          <p:cNvPicPr>
            <a:picLocks noChangeAspect="1"/>
          </p:cNvPicPr>
          <p:nvPr/>
        </p:nvPicPr>
        <p:blipFill rotWithShape="1">
          <a:blip r:embed="rId2"/>
          <a:srcRect l="19592" t="39772" r="59361" b="42360"/>
          <a:stretch/>
        </p:blipFill>
        <p:spPr>
          <a:xfrm>
            <a:off x="6477579" y="1178800"/>
            <a:ext cx="3907797" cy="1866122"/>
          </a:xfrm>
          <a:prstGeom prst="rect">
            <a:avLst/>
          </a:prstGeom>
        </p:spPr>
      </p:pic>
      <p:pic>
        <p:nvPicPr>
          <p:cNvPr id="14" name="Picture 13">
            <a:extLst>
              <a:ext uri="{FF2B5EF4-FFF2-40B4-BE49-F238E27FC236}">
                <a16:creationId xmlns:a16="http://schemas.microsoft.com/office/drawing/2014/main" id="{18ACDD6D-9B5B-3BAE-5317-CD503B7E6448}"/>
              </a:ext>
            </a:extLst>
          </p:cNvPr>
          <p:cNvPicPr>
            <a:picLocks noChangeAspect="1"/>
          </p:cNvPicPr>
          <p:nvPr/>
        </p:nvPicPr>
        <p:blipFill rotWithShape="1">
          <a:blip r:embed="rId2"/>
          <a:srcRect l="19439" t="58095" r="59515" b="24038"/>
          <a:stretch/>
        </p:blipFill>
        <p:spPr>
          <a:xfrm>
            <a:off x="6477580" y="3683719"/>
            <a:ext cx="3907796" cy="1866121"/>
          </a:xfrm>
          <a:prstGeom prst="rect">
            <a:avLst/>
          </a:prstGeom>
        </p:spPr>
      </p:pic>
      <p:pic>
        <p:nvPicPr>
          <p:cNvPr id="16" name="Picture 15">
            <a:extLst>
              <a:ext uri="{FF2B5EF4-FFF2-40B4-BE49-F238E27FC236}">
                <a16:creationId xmlns:a16="http://schemas.microsoft.com/office/drawing/2014/main" id="{EB354C0F-7955-019B-F621-5730E1BD201F}"/>
              </a:ext>
            </a:extLst>
          </p:cNvPr>
          <p:cNvPicPr>
            <a:picLocks noChangeAspect="1"/>
          </p:cNvPicPr>
          <p:nvPr/>
        </p:nvPicPr>
        <p:blipFill rotWithShape="1">
          <a:blip r:embed="rId2"/>
          <a:srcRect l="19668" t="76190" r="59286" b="5942"/>
          <a:stretch/>
        </p:blipFill>
        <p:spPr>
          <a:xfrm>
            <a:off x="1432263" y="3683719"/>
            <a:ext cx="3907796" cy="1866123"/>
          </a:xfrm>
          <a:prstGeom prst="rect">
            <a:avLst/>
          </a:prstGeom>
        </p:spPr>
      </p:pic>
      <p:sp>
        <p:nvSpPr>
          <p:cNvPr id="19" name="Text Placeholder 18">
            <a:extLst>
              <a:ext uri="{FF2B5EF4-FFF2-40B4-BE49-F238E27FC236}">
                <a16:creationId xmlns:a16="http://schemas.microsoft.com/office/drawing/2014/main" id="{C881D0C4-67C4-E552-E8C4-5EA090CAEA4D}"/>
              </a:ext>
            </a:extLst>
          </p:cNvPr>
          <p:cNvSpPr>
            <a:spLocks noGrp="1"/>
          </p:cNvSpPr>
          <p:nvPr>
            <p:ph type="body" idx="1"/>
          </p:nvPr>
        </p:nvSpPr>
        <p:spPr>
          <a:xfrm>
            <a:off x="2405382" y="2872608"/>
            <a:ext cx="3932237" cy="603346"/>
          </a:xfrm>
        </p:spPr>
        <p:txBody>
          <a:bodyPr>
            <a:normAutofit/>
          </a:bodyPr>
          <a:lstStyle/>
          <a:p>
            <a:r>
              <a:rPr lang="en-IN" sz="2200" dirty="0">
                <a:solidFill>
                  <a:schemeClr val="accent1">
                    <a:lumMod val="75000"/>
                  </a:schemeClr>
                </a:solidFill>
              </a:rPr>
              <a:t>Mean</a:t>
            </a:r>
          </a:p>
        </p:txBody>
      </p:sp>
      <p:sp>
        <p:nvSpPr>
          <p:cNvPr id="21" name="Text Placeholder 18">
            <a:extLst>
              <a:ext uri="{FF2B5EF4-FFF2-40B4-BE49-F238E27FC236}">
                <a16:creationId xmlns:a16="http://schemas.microsoft.com/office/drawing/2014/main" id="{007ED5AB-E1FA-B290-F91B-0F93930EEAC6}"/>
              </a:ext>
            </a:extLst>
          </p:cNvPr>
          <p:cNvSpPr txBox="1">
            <a:spLocks/>
          </p:cNvSpPr>
          <p:nvPr/>
        </p:nvSpPr>
        <p:spPr>
          <a:xfrm>
            <a:off x="7723701" y="2827977"/>
            <a:ext cx="3932237" cy="6033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r>
              <a:rPr lang="en-IN" sz="2200" dirty="0">
                <a:solidFill>
                  <a:schemeClr val="accent1">
                    <a:lumMod val="75000"/>
                  </a:schemeClr>
                </a:solidFill>
              </a:rPr>
              <a:t>Median</a:t>
            </a:r>
          </a:p>
        </p:txBody>
      </p:sp>
      <p:sp>
        <p:nvSpPr>
          <p:cNvPr id="22" name="Text Placeholder 18">
            <a:extLst>
              <a:ext uri="{FF2B5EF4-FFF2-40B4-BE49-F238E27FC236}">
                <a16:creationId xmlns:a16="http://schemas.microsoft.com/office/drawing/2014/main" id="{99B39E9C-88B3-FA9B-4EF7-AACE33D0F54A}"/>
              </a:ext>
            </a:extLst>
          </p:cNvPr>
          <p:cNvSpPr txBox="1">
            <a:spLocks/>
          </p:cNvSpPr>
          <p:nvPr/>
        </p:nvSpPr>
        <p:spPr>
          <a:xfrm>
            <a:off x="2405383" y="5510597"/>
            <a:ext cx="3932237" cy="6033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r>
              <a:rPr lang="en-IN" sz="2200" b="0" i="0" dirty="0">
                <a:solidFill>
                  <a:schemeClr val="accent1">
                    <a:lumMod val="75000"/>
                  </a:schemeClr>
                </a:solidFill>
                <a:effectLst/>
                <a:latin typeface="Calibri" panose="020F0502020204030204" pitchFamily="34" charset="0"/>
                <a:cs typeface="Calibri" panose="020F0502020204030204" pitchFamily="34" charset="0"/>
              </a:rPr>
              <a:t>Variance</a:t>
            </a:r>
            <a:endParaRPr lang="en-IN" sz="2200" dirty="0">
              <a:solidFill>
                <a:schemeClr val="accent1">
                  <a:lumMod val="75000"/>
                </a:schemeClr>
              </a:solidFill>
              <a:latin typeface="Calibri" panose="020F0502020204030204" pitchFamily="34" charset="0"/>
              <a:cs typeface="Calibri" panose="020F0502020204030204" pitchFamily="34" charset="0"/>
            </a:endParaRPr>
          </a:p>
        </p:txBody>
      </p:sp>
      <p:sp>
        <p:nvSpPr>
          <p:cNvPr id="23" name="Text Placeholder 18">
            <a:extLst>
              <a:ext uri="{FF2B5EF4-FFF2-40B4-BE49-F238E27FC236}">
                <a16:creationId xmlns:a16="http://schemas.microsoft.com/office/drawing/2014/main" id="{7A9D9546-7B27-AEBD-172F-41439162664A}"/>
              </a:ext>
            </a:extLst>
          </p:cNvPr>
          <p:cNvSpPr txBox="1">
            <a:spLocks/>
          </p:cNvSpPr>
          <p:nvPr/>
        </p:nvSpPr>
        <p:spPr>
          <a:xfrm>
            <a:off x="7310740" y="5500563"/>
            <a:ext cx="3932237" cy="6033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r>
              <a:rPr lang="en-IN" sz="2200" b="0" i="0" dirty="0">
                <a:solidFill>
                  <a:schemeClr val="accent1">
                    <a:lumMod val="75000"/>
                  </a:schemeClr>
                </a:solidFill>
                <a:effectLst/>
                <a:latin typeface="Calibri" panose="020F0502020204030204" pitchFamily="34" charset="0"/>
                <a:cs typeface="Calibri" panose="020F0502020204030204" pitchFamily="34" charset="0"/>
              </a:rPr>
              <a:t>Standard deviation</a:t>
            </a:r>
            <a:endParaRPr lang="en-IN" sz="2200"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808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CA05-C401-95D7-8455-FB7C74A8A2BC}"/>
              </a:ext>
            </a:extLst>
          </p:cNvPr>
          <p:cNvSpPr>
            <a:spLocks noGrp="1"/>
          </p:cNvSpPr>
          <p:nvPr>
            <p:ph type="title"/>
          </p:nvPr>
        </p:nvSpPr>
        <p:spPr>
          <a:xfrm>
            <a:off x="838200" y="365126"/>
            <a:ext cx="10515600" cy="591478"/>
          </a:xfrm>
        </p:spPr>
        <p:txBody>
          <a:bodyPr>
            <a:normAutofit/>
          </a:bodyPr>
          <a:lstStyle/>
          <a:p>
            <a:r>
              <a:rPr lang="en-US" sz="2400" b="1" dirty="0">
                <a:solidFill>
                  <a:srgbClr val="FF0000"/>
                </a:solidFill>
              </a:rPr>
              <a:t>BAR PLOT</a:t>
            </a:r>
            <a:endParaRPr lang="en-IN" sz="2400" b="1" dirty="0">
              <a:solidFill>
                <a:srgbClr val="FF0000"/>
              </a:solidFill>
            </a:endParaRPr>
          </a:p>
        </p:txBody>
      </p:sp>
      <p:sp>
        <p:nvSpPr>
          <p:cNvPr id="3" name="Text Placeholder 2">
            <a:extLst>
              <a:ext uri="{FF2B5EF4-FFF2-40B4-BE49-F238E27FC236}">
                <a16:creationId xmlns:a16="http://schemas.microsoft.com/office/drawing/2014/main" id="{74774C76-A6BA-774B-273F-78D01E512D41}"/>
              </a:ext>
            </a:extLst>
          </p:cNvPr>
          <p:cNvSpPr>
            <a:spLocks noGrp="1"/>
          </p:cNvSpPr>
          <p:nvPr>
            <p:ph type="body" idx="1"/>
          </p:nvPr>
        </p:nvSpPr>
        <p:spPr>
          <a:xfrm>
            <a:off x="838200" y="858129"/>
            <a:ext cx="10515600" cy="5318834"/>
          </a:xfrm>
        </p:spPr>
        <p:txBody>
          <a:bodyPr>
            <a:normAutofit/>
          </a:bodyPr>
          <a:lstStyle/>
          <a:p>
            <a:pPr>
              <a:buFont typeface="Wingdings" panose="05000000000000000000" pitchFamily="2" charset="2"/>
              <a:buChar char="§"/>
            </a:pPr>
            <a:r>
              <a:rPr lang="en-US" sz="2400" dirty="0"/>
              <a:t>There are 726 Maruti Suzuki cars listed on the website which is highest</a:t>
            </a:r>
          </a:p>
          <a:p>
            <a:pPr>
              <a:buFont typeface="Wingdings" panose="05000000000000000000" pitchFamily="2" charset="2"/>
              <a:buChar char="§"/>
            </a:pPr>
            <a:r>
              <a:rPr lang="en-US" sz="2400" dirty="0"/>
              <a:t>Hyundai is the second most cars listed on the website which is around 496 </a:t>
            </a:r>
            <a:endParaRPr lang="en-IN" sz="2400" dirty="0"/>
          </a:p>
        </p:txBody>
      </p:sp>
      <p:pic>
        <p:nvPicPr>
          <p:cNvPr id="6" name="Picture 5">
            <a:extLst>
              <a:ext uri="{FF2B5EF4-FFF2-40B4-BE49-F238E27FC236}">
                <a16:creationId xmlns:a16="http://schemas.microsoft.com/office/drawing/2014/main" id="{4E00C5BA-D7F1-7CF9-D55E-03E2E90CC957}"/>
              </a:ext>
            </a:extLst>
          </p:cNvPr>
          <p:cNvPicPr>
            <a:picLocks noChangeAspect="1"/>
          </p:cNvPicPr>
          <p:nvPr/>
        </p:nvPicPr>
        <p:blipFill>
          <a:blip r:embed="rId2"/>
          <a:stretch>
            <a:fillRect/>
          </a:stretch>
        </p:blipFill>
        <p:spPr>
          <a:xfrm>
            <a:off x="504171" y="2222708"/>
            <a:ext cx="11314285" cy="3326984"/>
          </a:xfrm>
          <a:prstGeom prst="rect">
            <a:avLst/>
          </a:prstGeom>
        </p:spPr>
      </p:pic>
    </p:spTree>
    <p:extLst>
      <p:ext uri="{BB962C8B-B14F-4D97-AF65-F5344CB8AC3E}">
        <p14:creationId xmlns:p14="http://schemas.microsoft.com/office/powerpoint/2010/main" val="106804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CA05-C401-95D7-8455-FB7C74A8A2BC}"/>
              </a:ext>
            </a:extLst>
          </p:cNvPr>
          <p:cNvSpPr>
            <a:spLocks noGrp="1"/>
          </p:cNvSpPr>
          <p:nvPr>
            <p:ph type="title"/>
          </p:nvPr>
        </p:nvSpPr>
        <p:spPr>
          <a:xfrm>
            <a:off x="838200" y="365126"/>
            <a:ext cx="10515600" cy="591478"/>
          </a:xfrm>
        </p:spPr>
        <p:txBody>
          <a:bodyPr>
            <a:normAutofit/>
          </a:bodyPr>
          <a:lstStyle/>
          <a:p>
            <a:r>
              <a:rPr lang="en-US" sz="2400" b="1" dirty="0">
                <a:solidFill>
                  <a:srgbClr val="FF0000"/>
                </a:solidFill>
              </a:rPr>
              <a:t>PIE CHART</a:t>
            </a:r>
            <a:endParaRPr lang="en-IN" sz="2400" b="1" dirty="0">
              <a:solidFill>
                <a:srgbClr val="FF0000"/>
              </a:solidFill>
            </a:endParaRPr>
          </a:p>
        </p:txBody>
      </p:sp>
      <p:sp>
        <p:nvSpPr>
          <p:cNvPr id="3" name="Text Placeholder 2">
            <a:extLst>
              <a:ext uri="{FF2B5EF4-FFF2-40B4-BE49-F238E27FC236}">
                <a16:creationId xmlns:a16="http://schemas.microsoft.com/office/drawing/2014/main" id="{74774C76-A6BA-774B-273F-78D01E512D41}"/>
              </a:ext>
            </a:extLst>
          </p:cNvPr>
          <p:cNvSpPr>
            <a:spLocks noGrp="1"/>
          </p:cNvSpPr>
          <p:nvPr>
            <p:ph type="body" idx="1"/>
          </p:nvPr>
        </p:nvSpPr>
        <p:spPr>
          <a:xfrm>
            <a:off x="838200" y="858129"/>
            <a:ext cx="10515600" cy="5318834"/>
          </a:xfrm>
        </p:spPr>
        <p:txBody>
          <a:bodyPr>
            <a:normAutofit/>
          </a:bodyPr>
          <a:lstStyle/>
          <a:p>
            <a:pPr>
              <a:buFont typeface="Wingdings" panose="05000000000000000000" pitchFamily="2" charset="2"/>
              <a:buChar char="§"/>
            </a:pPr>
            <a:r>
              <a:rPr lang="en-US" sz="2400" dirty="0"/>
              <a:t>The Maruti Suzuki cars listed around 40% on the website which is highest</a:t>
            </a:r>
          </a:p>
          <a:p>
            <a:pPr>
              <a:buFont typeface="Wingdings" panose="05000000000000000000" pitchFamily="2" charset="2"/>
              <a:buChar char="§"/>
            </a:pPr>
            <a:r>
              <a:rPr lang="en-US" sz="2400" dirty="0"/>
              <a:t>Hyundai is listed around 27% on the website</a:t>
            </a:r>
            <a:endParaRPr lang="en-IN" sz="2400" dirty="0"/>
          </a:p>
        </p:txBody>
      </p:sp>
      <p:pic>
        <p:nvPicPr>
          <p:cNvPr id="5" name="Picture 4">
            <a:extLst>
              <a:ext uri="{FF2B5EF4-FFF2-40B4-BE49-F238E27FC236}">
                <a16:creationId xmlns:a16="http://schemas.microsoft.com/office/drawing/2014/main" id="{617DBA47-6FD3-E23C-AD9D-D4B919DB4D1A}"/>
              </a:ext>
            </a:extLst>
          </p:cNvPr>
          <p:cNvPicPr>
            <a:picLocks noChangeAspect="1"/>
          </p:cNvPicPr>
          <p:nvPr/>
        </p:nvPicPr>
        <p:blipFill>
          <a:blip r:embed="rId2"/>
          <a:stretch>
            <a:fillRect/>
          </a:stretch>
        </p:blipFill>
        <p:spPr>
          <a:xfrm>
            <a:off x="2369975" y="1440486"/>
            <a:ext cx="5550110" cy="5417514"/>
          </a:xfrm>
          <a:prstGeom prst="rect">
            <a:avLst/>
          </a:prstGeom>
        </p:spPr>
      </p:pic>
    </p:spTree>
    <p:extLst>
      <p:ext uri="{BB962C8B-B14F-4D97-AF65-F5344CB8AC3E}">
        <p14:creationId xmlns:p14="http://schemas.microsoft.com/office/powerpoint/2010/main" val="31766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CA05-C401-95D7-8455-FB7C74A8A2BC}"/>
              </a:ext>
            </a:extLst>
          </p:cNvPr>
          <p:cNvSpPr>
            <a:spLocks noGrp="1"/>
          </p:cNvSpPr>
          <p:nvPr>
            <p:ph type="title"/>
          </p:nvPr>
        </p:nvSpPr>
        <p:spPr>
          <a:xfrm>
            <a:off x="838200" y="331462"/>
            <a:ext cx="10515600" cy="591478"/>
          </a:xfrm>
        </p:spPr>
        <p:txBody>
          <a:bodyPr>
            <a:normAutofit/>
          </a:bodyPr>
          <a:lstStyle/>
          <a:p>
            <a:r>
              <a:rPr lang="en-US" sz="2400" b="1" dirty="0">
                <a:solidFill>
                  <a:srgbClr val="FF0000"/>
                </a:solidFill>
              </a:rPr>
              <a:t>BAR PLOT AND PIE CHART OF BODYTYPE</a:t>
            </a:r>
            <a:endParaRPr lang="en-IN" sz="2400" b="1" dirty="0">
              <a:solidFill>
                <a:srgbClr val="FF0000"/>
              </a:solidFill>
            </a:endParaRPr>
          </a:p>
        </p:txBody>
      </p:sp>
      <p:sp>
        <p:nvSpPr>
          <p:cNvPr id="3" name="Text Placeholder 2">
            <a:extLst>
              <a:ext uri="{FF2B5EF4-FFF2-40B4-BE49-F238E27FC236}">
                <a16:creationId xmlns:a16="http://schemas.microsoft.com/office/drawing/2014/main" id="{74774C76-A6BA-774B-273F-78D01E512D41}"/>
              </a:ext>
            </a:extLst>
          </p:cNvPr>
          <p:cNvSpPr>
            <a:spLocks noGrp="1"/>
          </p:cNvSpPr>
          <p:nvPr>
            <p:ph type="body" idx="1"/>
          </p:nvPr>
        </p:nvSpPr>
        <p:spPr>
          <a:xfrm>
            <a:off x="838200" y="956604"/>
            <a:ext cx="10515600" cy="5318834"/>
          </a:xfrm>
        </p:spPr>
        <p:txBody>
          <a:bodyPr>
            <a:normAutofit/>
          </a:bodyPr>
          <a:lstStyle/>
          <a:p>
            <a:pPr>
              <a:buFont typeface="Wingdings" panose="05000000000000000000" pitchFamily="2" charset="2"/>
              <a:buChar char="§"/>
            </a:pPr>
            <a:r>
              <a:rPr lang="en-US" sz="2400" dirty="0"/>
              <a:t>When it comes to body types Hatchback series is the highest listed bodytype around 1159 (62.75%)</a:t>
            </a:r>
          </a:p>
          <a:p>
            <a:pPr>
              <a:buFont typeface="Wingdings" panose="05000000000000000000" pitchFamily="2" charset="2"/>
              <a:buChar char="§"/>
            </a:pPr>
            <a:r>
              <a:rPr lang="en-US" sz="2400" dirty="0"/>
              <a:t>SUV is the second most listed variant which is around 342 (18.52%)</a:t>
            </a:r>
            <a:endParaRPr lang="en-IN" sz="2400" dirty="0"/>
          </a:p>
        </p:txBody>
      </p:sp>
      <p:pic>
        <p:nvPicPr>
          <p:cNvPr id="5" name="Picture 4">
            <a:extLst>
              <a:ext uri="{FF2B5EF4-FFF2-40B4-BE49-F238E27FC236}">
                <a16:creationId xmlns:a16="http://schemas.microsoft.com/office/drawing/2014/main" id="{3BF2C47A-F2BE-3D7C-7BF7-744AF6AC4854}"/>
              </a:ext>
            </a:extLst>
          </p:cNvPr>
          <p:cNvPicPr>
            <a:picLocks noChangeAspect="1"/>
          </p:cNvPicPr>
          <p:nvPr/>
        </p:nvPicPr>
        <p:blipFill>
          <a:blip r:embed="rId2"/>
          <a:stretch>
            <a:fillRect/>
          </a:stretch>
        </p:blipFill>
        <p:spPr>
          <a:xfrm>
            <a:off x="838200" y="2477857"/>
            <a:ext cx="5066666" cy="4126984"/>
          </a:xfrm>
          <a:prstGeom prst="rect">
            <a:avLst/>
          </a:prstGeom>
        </p:spPr>
      </p:pic>
      <p:pic>
        <p:nvPicPr>
          <p:cNvPr id="8" name="Picture 7">
            <a:extLst>
              <a:ext uri="{FF2B5EF4-FFF2-40B4-BE49-F238E27FC236}">
                <a16:creationId xmlns:a16="http://schemas.microsoft.com/office/drawing/2014/main" id="{C9CB5DEC-FC32-A8F0-A1BE-43C2C49FD4D0}"/>
              </a:ext>
            </a:extLst>
          </p:cNvPr>
          <p:cNvPicPr>
            <a:picLocks noChangeAspect="1"/>
          </p:cNvPicPr>
          <p:nvPr/>
        </p:nvPicPr>
        <p:blipFill>
          <a:blip r:embed="rId3"/>
          <a:stretch>
            <a:fillRect/>
          </a:stretch>
        </p:blipFill>
        <p:spPr>
          <a:xfrm>
            <a:off x="6534610" y="2285469"/>
            <a:ext cx="4189445" cy="4089356"/>
          </a:xfrm>
          <a:prstGeom prst="rect">
            <a:avLst/>
          </a:prstGeom>
        </p:spPr>
      </p:pic>
    </p:spTree>
    <p:extLst>
      <p:ext uri="{BB962C8B-B14F-4D97-AF65-F5344CB8AC3E}">
        <p14:creationId xmlns:p14="http://schemas.microsoft.com/office/powerpoint/2010/main" val="169966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53E1-745E-C5CD-4225-410CE8E05979}"/>
              </a:ext>
            </a:extLst>
          </p:cNvPr>
          <p:cNvSpPr>
            <a:spLocks noGrp="1"/>
          </p:cNvSpPr>
          <p:nvPr>
            <p:ph type="title"/>
          </p:nvPr>
        </p:nvSpPr>
        <p:spPr>
          <a:xfrm>
            <a:off x="838200" y="329956"/>
            <a:ext cx="10515600" cy="704019"/>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DIST PLOT</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1DCEFFFB-B81E-AC6B-07C3-A505751BA7EF}"/>
              </a:ext>
            </a:extLst>
          </p:cNvPr>
          <p:cNvSpPr>
            <a:spLocks noGrp="1"/>
          </p:cNvSpPr>
          <p:nvPr>
            <p:ph type="body" idx="1"/>
          </p:nvPr>
        </p:nvSpPr>
        <p:spPr>
          <a:xfrm>
            <a:off x="959498" y="1033975"/>
            <a:ext cx="11353800" cy="4939006"/>
          </a:xfrm>
        </p:spPr>
        <p:txBody>
          <a:bodyPr>
            <a:normAutofit/>
          </a:bodyPr>
          <a:lstStyle/>
          <a:p>
            <a:pPr>
              <a:buFont typeface="Wingdings" panose="05000000000000000000" pitchFamily="2" charset="2"/>
              <a:buChar char="§"/>
            </a:pPr>
            <a:r>
              <a:rPr lang="en-US" sz="2400" dirty="0"/>
              <a:t>Most Number of cars are priced around INR 5,00,000.</a:t>
            </a:r>
          </a:p>
        </p:txBody>
      </p:sp>
      <p:pic>
        <p:nvPicPr>
          <p:cNvPr id="6" name="Picture 5">
            <a:extLst>
              <a:ext uri="{FF2B5EF4-FFF2-40B4-BE49-F238E27FC236}">
                <a16:creationId xmlns:a16="http://schemas.microsoft.com/office/drawing/2014/main" id="{DB4C9039-1BB2-7083-0AEB-5B5E49D8BB87}"/>
              </a:ext>
            </a:extLst>
          </p:cNvPr>
          <p:cNvPicPr>
            <a:picLocks noChangeAspect="1"/>
          </p:cNvPicPr>
          <p:nvPr/>
        </p:nvPicPr>
        <p:blipFill>
          <a:blip r:embed="rId2"/>
          <a:stretch>
            <a:fillRect/>
          </a:stretch>
        </p:blipFill>
        <p:spPr>
          <a:xfrm>
            <a:off x="1304830" y="1807902"/>
            <a:ext cx="7809524" cy="4165079"/>
          </a:xfrm>
          <a:prstGeom prst="rect">
            <a:avLst/>
          </a:prstGeom>
        </p:spPr>
      </p:pic>
    </p:spTree>
    <p:extLst>
      <p:ext uri="{BB962C8B-B14F-4D97-AF65-F5344CB8AC3E}">
        <p14:creationId xmlns:p14="http://schemas.microsoft.com/office/powerpoint/2010/main" val="51470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4376-CD79-4F8D-C93E-D036CE5D5CDE}"/>
              </a:ext>
            </a:extLst>
          </p:cNvPr>
          <p:cNvSpPr>
            <a:spLocks noGrp="1"/>
          </p:cNvSpPr>
          <p:nvPr>
            <p:ph type="title"/>
          </p:nvPr>
        </p:nvSpPr>
        <p:spPr>
          <a:xfrm>
            <a:off x="838200" y="365125"/>
            <a:ext cx="10515600" cy="647749"/>
          </a:xfrm>
        </p:spPr>
        <p:txBody>
          <a:bodyPr>
            <a:normAutofit/>
          </a:bodyPr>
          <a:lstStyle/>
          <a:p>
            <a:r>
              <a:rPr lang="en-US" sz="24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BOX PLOT</a:t>
            </a:r>
            <a:endParaRPr lang="en-IN" sz="24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E21BFC85-B896-FAAF-0F88-BEBDF947E58C}"/>
              </a:ext>
            </a:extLst>
          </p:cNvPr>
          <p:cNvSpPr>
            <a:spLocks noGrp="1"/>
          </p:cNvSpPr>
          <p:nvPr>
            <p:ph type="body" idx="1"/>
          </p:nvPr>
        </p:nvSpPr>
        <p:spPr>
          <a:xfrm>
            <a:off x="838200" y="1012874"/>
            <a:ext cx="10515600" cy="5051548"/>
          </a:xfrm>
        </p:spPr>
        <p:txBody>
          <a:bodyPr>
            <a:normAutofit/>
          </a:bodyPr>
          <a:lstStyle/>
          <a:p>
            <a:pPr>
              <a:buFont typeface="Wingdings" panose="05000000000000000000" pitchFamily="2" charset="2"/>
              <a:buChar char="§"/>
            </a:pPr>
            <a:r>
              <a:rPr lang="en-US" sz="2400" dirty="0"/>
              <a:t>The interquartile range is ₹. 3,63,750</a:t>
            </a:r>
          </a:p>
          <a:p>
            <a:pPr>
              <a:buFont typeface="Wingdings" panose="05000000000000000000" pitchFamily="2" charset="2"/>
              <a:buChar char="§"/>
            </a:pPr>
            <a:r>
              <a:rPr lang="en-US" sz="2400" dirty="0"/>
              <a:t>The median is around ₹. 5,65,300</a:t>
            </a:r>
          </a:p>
          <a:p>
            <a:pPr>
              <a:buFont typeface="Wingdings" panose="05000000000000000000" pitchFamily="2" charset="2"/>
              <a:buChar char="§"/>
            </a:pPr>
            <a:r>
              <a:rPr lang="en-US" sz="2400" dirty="0"/>
              <a:t>Q1 i.e., Lower Quartile is around ₹. 4,20,900 </a:t>
            </a:r>
          </a:p>
          <a:p>
            <a:pPr>
              <a:buFont typeface="Wingdings" panose="05000000000000000000" pitchFamily="2" charset="2"/>
              <a:buChar char="§"/>
            </a:pPr>
            <a:r>
              <a:rPr lang="en-US" sz="2400" dirty="0"/>
              <a:t>Q3 i.e., Upper Quartile is around ₹. 7,84,650.</a:t>
            </a:r>
          </a:p>
          <a:p>
            <a:pPr marL="114300" indent="0">
              <a:buNone/>
            </a:pPr>
            <a:endParaRPr lang="en-IN" sz="2400" dirty="0"/>
          </a:p>
        </p:txBody>
      </p:sp>
      <p:pic>
        <p:nvPicPr>
          <p:cNvPr id="5" name="Picture 4">
            <a:extLst>
              <a:ext uri="{FF2B5EF4-FFF2-40B4-BE49-F238E27FC236}">
                <a16:creationId xmlns:a16="http://schemas.microsoft.com/office/drawing/2014/main" id="{970306E6-37DA-DA4F-9DEE-CE85D18CDEDD}"/>
              </a:ext>
            </a:extLst>
          </p:cNvPr>
          <p:cNvPicPr>
            <a:picLocks noChangeAspect="1"/>
          </p:cNvPicPr>
          <p:nvPr/>
        </p:nvPicPr>
        <p:blipFill>
          <a:blip r:embed="rId2"/>
          <a:stretch>
            <a:fillRect/>
          </a:stretch>
        </p:blipFill>
        <p:spPr>
          <a:xfrm>
            <a:off x="2398554" y="3008320"/>
            <a:ext cx="5998998" cy="3307274"/>
          </a:xfrm>
          <a:prstGeom prst="rect">
            <a:avLst/>
          </a:prstGeom>
        </p:spPr>
      </p:pic>
    </p:spTree>
    <p:extLst>
      <p:ext uri="{BB962C8B-B14F-4D97-AF65-F5344CB8AC3E}">
        <p14:creationId xmlns:p14="http://schemas.microsoft.com/office/powerpoint/2010/main" val="61012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138335" y="1576873"/>
            <a:ext cx="8294914" cy="830997"/>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When you look at the average price to a Car Brands, the top three car Brands are MG, KIA, Jeep</a:t>
            </a:r>
          </a:p>
        </p:txBody>
      </p:sp>
      <p:pic>
        <p:nvPicPr>
          <p:cNvPr id="12" name="Picture 11">
            <a:extLst>
              <a:ext uri="{FF2B5EF4-FFF2-40B4-BE49-F238E27FC236}">
                <a16:creationId xmlns:a16="http://schemas.microsoft.com/office/drawing/2014/main" id="{A7C4801D-0F6B-8E91-E1BB-8ECF810B2E40}"/>
              </a:ext>
            </a:extLst>
          </p:cNvPr>
          <p:cNvPicPr>
            <a:picLocks noChangeAspect="1"/>
          </p:cNvPicPr>
          <p:nvPr/>
        </p:nvPicPr>
        <p:blipFill>
          <a:blip r:embed="rId3"/>
          <a:stretch>
            <a:fillRect/>
          </a:stretch>
        </p:blipFill>
        <p:spPr>
          <a:xfrm>
            <a:off x="362700" y="2599971"/>
            <a:ext cx="11466599" cy="3337567"/>
          </a:xfrm>
          <a:prstGeom prst="rect">
            <a:avLst/>
          </a:prstGeom>
        </p:spPr>
      </p:pic>
    </p:spTree>
    <p:extLst>
      <p:ext uri="{BB962C8B-B14F-4D97-AF65-F5344CB8AC3E}">
        <p14:creationId xmlns:p14="http://schemas.microsoft.com/office/powerpoint/2010/main" val="19423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28482" y="1066889"/>
            <a:ext cx="7007290" cy="10156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Wingdings" panose="05000000000000000000" pitchFamily="2" charset="2"/>
              <a:buChar char="§"/>
            </a:pPr>
            <a:r>
              <a:rPr lang="en-US" sz="2000" b="1" i="0" u="none" strike="noStrike" cap="none" dirty="0">
                <a:solidFill>
                  <a:schemeClr val="dk1"/>
                </a:solidFill>
                <a:latin typeface="Calibri"/>
                <a:ea typeface="Calibri"/>
                <a:cs typeface="Calibri"/>
                <a:sym typeface="Calibri"/>
              </a:rPr>
              <a:t>Name: </a:t>
            </a:r>
            <a:r>
              <a:rPr lang="en-US" sz="2000" i="0" u="none" strike="noStrike" cap="none" dirty="0">
                <a:solidFill>
                  <a:schemeClr val="dk1"/>
                </a:solidFill>
                <a:latin typeface="Calibri"/>
                <a:ea typeface="Calibri"/>
                <a:cs typeface="Calibri"/>
                <a:sym typeface="Calibri"/>
              </a:rPr>
              <a:t>Sai Manoj Reddy </a:t>
            </a:r>
            <a:r>
              <a:rPr lang="en-US" sz="2000" i="0" u="none" strike="noStrike" cap="none" dirty="0" err="1">
                <a:solidFill>
                  <a:schemeClr val="dk1"/>
                </a:solidFill>
                <a:latin typeface="Calibri"/>
                <a:ea typeface="Calibri"/>
                <a:cs typeface="Calibri"/>
                <a:sym typeface="Calibri"/>
              </a:rPr>
              <a:t>Vancha</a:t>
            </a:r>
            <a:r>
              <a:rPr lang="en-US" sz="2000" i="0" u="none" strike="noStrike" cap="none" dirty="0">
                <a:solidFill>
                  <a:schemeClr val="dk1"/>
                </a:solidFill>
                <a:latin typeface="Calibri"/>
                <a:ea typeface="Calibri"/>
                <a:cs typeface="Calibri"/>
                <a:sym typeface="Calibri"/>
              </a:rPr>
              <a:t>.</a:t>
            </a:r>
          </a:p>
          <a:p>
            <a:pPr marL="342900" marR="0" lvl="0" indent="-342900" algn="l" rtl="0">
              <a:spcBef>
                <a:spcPts val="0"/>
              </a:spcBef>
              <a:spcAft>
                <a:spcPts val="0"/>
              </a:spcAft>
              <a:buClr>
                <a:schemeClr val="dk1"/>
              </a:buClr>
              <a:buSzPts val="1800"/>
              <a:buFont typeface="Wingdings" panose="05000000000000000000" pitchFamily="2" charset="2"/>
              <a:buChar char="§"/>
            </a:pPr>
            <a:r>
              <a:rPr lang="en-US" sz="2000" b="1" i="0" u="none" strike="noStrike" cap="none" dirty="0">
                <a:solidFill>
                  <a:schemeClr val="dk1"/>
                </a:solidFill>
                <a:latin typeface="Calibri"/>
                <a:ea typeface="Calibri"/>
                <a:cs typeface="Calibri"/>
                <a:sym typeface="Calibri"/>
              </a:rPr>
              <a:t>Qualification: </a:t>
            </a:r>
            <a:r>
              <a:rPr lang="en-US" sz="2000" i="0" u="none" strike="noStrike" cap="none" dirty="0">
                <a:solidFill>
                  <a:schemeClr val="dk1"/>
                </a:solidFill>
                <a:latin typeface="Calibri"/>
                <a:ea typeface="Calibri"/>
                <a:cs typeface="Calibri"/>
                <a:sym typeface="Calibri"/>
              </a:rPr>
              <a:t>B. Tech, Civil Engineering(2019)</a:t>
            </a:r>
          </a:p>
          <a:p>
            <a:pPr marL="342900" marR="0" lvl="0" indent="-342900" algn="l" rtl="0">
              <a:spcBef>
                <a:spcPts val="0"/>
              </a:spcBef>
              <a:spcAft>
                <a:spcPts val="0"/>
              </a:spcAft>
              <a:buClr>
                <a:schemeClr val="dk1"/>
              </a:buClr>
              <a:buSzPts val="1800"/>
              <a:buFont typeface="Wingdings" panose="05000000000000000000" pitchFamily="2" charset="2"/>
              <a:buChar char="§"/>
            </a:pPr>
            <a:r>
              <a:rPr lang="en-US" sz="2000" b="1" dirty="0">
                <a:solidFill>
                  <a:schemeClr val="dk1"/>
                </a:solidFill>
                <a:latin typeface="Calibri"/>
                <a:ea typeface="Calibri"/>
                <a:cs typeface="Calibri"/>
                <a:sym typeface="Calibri"/>
              </a:rPr>
              <a:t>W</a:t>
            </a:r>
            <a:r>
              <a:rPr lang="en-US" sz="2000" b="1" i="0" u="none" strike="noStrike" cap="none" dirty="0">
                <a:solidFill>
                  <a:schemeClr val="dk1"/>
                </a:solidFill>
                <a:latin typeface="Calibri"/>
                <a:ea typeface="Calibri"/>
                <a:cs typeface="Calibri"/>
                <a:sym typeface="Calibri"/>
              </a:rPr>
              <a:t>ork Experience: </a:t>
            </a:r>
            <a:r>
              <a:rPr lang="en-US" sz="2000" i="0" u="none" strike="noStrike" cap="none" dirty="0">
                <a:solidFill>
                  <a:schemeClr val="dk1"/>
                </a:solidFill>
                <a:latin typeface="Calibri"/>
                <a:ea typeface="Calibri"/>
                <a:cs typeface="Calibri"/>
                <a:sym typeface="Calibri"/>
              </a:rPr>
              <a:t>2 Years</a:t>
            </a:r>
            <a:r>
              <a:rPr lang="en-US" sz="2000" b="1" i="0" u="none" strike="noStrike" cap="none" dirty="0">
                <a:solidFill>
                  <a:schemeClr val="dk1"/>
                </a:solidFill>
                <a:latin typeface="Calibri"/>
                <a:ea typeface="Calibri"/>
                <a:cs typeface="Calibri"/>
                <a:sym typeface="Calibri"/>
              </a:rPr>
              <a:t> </a:t>
            </a:r>
          </a:p>
        </p:txBody>
      </p:sp>
      <p:sp>
        <p:nvSpPr>
          <p:cNvPr id="105" name="Google Shape;105;p3"/>
          <p:cNvSpPr txBox="1"/>
          <p:nvPr/>
        </p:nvSpPr>
        <p:spPr>
          <a:xfrm>
            <a:off x="427656" y="40722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Lato Black"/>
                <a:ea typeface="Lato Black"/>
                <a:cs typeface="Lato Black"/>
                <a:sym typeface="Lato Black"/>
              </a:rPr>
              <a:t>About me</a:t>
            </a:r>
            <a:endParaRPr sz="1800" b="0" i="0" u="none" strike="noStrike" cap="none" dirty="0">
              <a:solidFill>
                <a:srgbClr val="FF0000"/>
              </a:solidFill>
              <a:latin typeface="Calibri"/>
              <a:ea typeface="Calibri"/>
              <a:cs typeface="Calibri"/>
              <a:sym typeface="Calibri"/>
            </a:endParaRPr>
          </a:p>
        </p:txBody>
      </p:sp>
      <p:sp>
        <p:nvSpPr>
          <p:cNvPr id="2" name="Title 1">
            <a:extLst>
              <a:ext uri="{FF2B5EF4-FFF2-40B4-BE49-F238E27FC236}">
                <a16:creationId xmlns:a16="http://schemas.microsoft.com/office/drawing/2014/main" id="{481E649D-A750-C8F6-E2A2-49F058143C23}"/>
              </a:ext>
            </a:extLst>
          </p:cNvPr>
          <p:cNvSpPr>
            <a:spLocks noGrp="1"/>
          </p:cNvSpPr>
          <p:nvPr>
            <p:ph type="title"/>
          </p:nvPr>
        </p:nvSpPr>
        <p:spPr>
          <a:xfrm>
            <a:off x="427656" y="2024439"/>
            <a:ext cx="3911079" cy="800100"/>
          </a:xfrm>
        </p:spPr>
        <p:txBody>
          <a:bodyPr>
            <a:normAutofit/>
          </a:bodyPr>
          <a:lstStyle/>
          <a:p>
            <a:r>
              <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Why Data Science ?</a:t>
            </a:r>
          </a:p>
        </p:txBody>
      </p:sp>
      <p:sp>
        <p:nvSpPr>
          <p:cNvPr id="6" name="Google Shape;104;p3">
            <a:extLst>
              <a:ext uri="{FF2B5EF4-FFF2-40B4-BE49-F238E27FC236}">
                <a16:creationId xmlns:a16="http://schemas.microsoft.com/office/drawing/2014/main" id="{ADD1E927-568B-59E3-075A-D7B3F63C0D1D}"/>
              </a:ext>
            </a:extLst>
          </p:cNvPr>
          <p:cNvSpPr txBox="1"/>
          <p:nvPr/>
        </p:nvSpPr>
        <p:spPr>
          <a:xfrm>
            <a:off x="728482" y="3040061"/>
            <a:ext cx="9269963" cy="212361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Wingdings" panose="05000000000000000000" pitchFamily="2" charset="2"/>
              <a:buChar char="§"/>
            </a:pPr>
            <a:r>
              <a:rPr lang="en-US" sz="2200" i="0" u="none" strike="noStrike" cap="none" dirty="0">
                <a:solidFill>
                  <a:schemeClr val="dk1"/>
                </a:solidFill>
                <a:latin typeface="Calibri"/>
                <a:ea typeface="Calibri"/>
                <a:cs typeface="Calibri"/>
                <a:sym typeface="Calibri"/>
              </a:rPr>
              <a:t>Data science is an exciting field where you can tackle real world problems by working with data</a:t>
            </a:r>
          </a:p>
          <a:p>
            <a:pPr marL="342900" marR="0" lvl="0" indent="-342900" algn="l" rtl="0">
              <a:spcBef>
                <a:spcPts val="0"/>
              </a:spcBef>
              <a:spcAft>
                <a:spcPts val="0"/>
              </a:spcAft>
              <a:buClr>
                <a:schemeClr val="dk1"/>
              </a:buClr>
              <a:buSzPts val="1800"/>
              <a:buFont typeface="Wingdings" panose="05000000000000000000" pitchFamily="2" charset="2"/>
              <a:buChar char="§"/>
            </a:pPr>
            <a:r>
              <a:rPr lang="en-US" sz="2200" i="0" u="none" strike="noStrike" cap="none" dirty="0">
                <a:solidFill>
                  <a:schemeClr val="dk1"/>
                </a:solidFill>
                <a:latin typeface="Calibri"/>
                <a:ea typeface="Calibri"/>
                <a:cs typeface="Calibri"/>
                <a:sym typeface="Calibri"/>
              </a:rPr>
              <a:t>Data Science offer smoother transition for the people of other background in to the tech field compare to other positions </a:t>
            </a:r>
          </a:p>
          <a:p>
            <a:pPr marL="342900" marR="0" lvl="0" indent="-342900" algn="l" rtl="0">
              <a:spcBef>
                <a:spcPts val="0"/>
              </a:spcBef>
              <a:spcAft>
                <a:spcPts val="0"/>
              </a:spcAft>
              <a:buClr>
                <a:schemeClr val="dk1"/>
              </a:buClr>
              <a:buSzPts val="1800"/>
              <a:buFont typeface="Wingdings" panose="05000000000000000000" pitchFamily="2" charset="2"/>
              <a:buChar char="§"/>
            </a:pPr>
            <a:r>
              <a:rPr lang="en-US" sz="2200" dirty="0">
                <a:solidFill>
                  <a:schemeClr val="dk1"/>
                </a:solidFill>
                <a:latin typeface="Calibri"/>
                <a:ea typeface="Calibri"/>
                <a:cs typeface="Calibri"/>
                <a:sym typeface="Calibri"/>
              </a:rPr>
              <a:t>Data Science will aid in employment opportunities in a variety of fields from data engineering to AI/ML specialists.</a:t>
            </a:r>
            <a:endParaRPr lang="en-US" sz="2200" b="1"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138335" y="1576873"/>
            <a:ext cx="8294914" cy="830997"/>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When you look at the average price for Body Type of cars SUV leads the chart</a:t>
            </a:r>
          </a:p>
        </p:txBody>
      </p:sp>
      <p:pic>
        <p:nvPicPr>
          <p:cNvPr id="14" name="Picture 13">
            <a:extLst>
              <a:ext uri="{FF2B5EF4-FFF2-40B4-BE49-F238E27FC236}">
                <a16:creationId xmlns:a16="http://schemas.microsoft.com/office/drawing/2014/main" id="{FC0E221A-9CD7-0CA9-0298-A39577D55CB7}"/>
              </a:ext>
            </a:extLst>
          </p:cNvPr>
          <p:cNvPicPr>
            <a:picLocks noChangeAspect="1"/>
          </p:cNvPicPr>
          <p:nvPr/>
        </p:nvPicPr>
        <p:blipFill>
          <a:blip r:embed="rId3"/>
          <a:stretch>
            <a:fillRect/>
          </a:stretch>
        </p:blipFill>
        <p:spPr>
          <a:xfrm>
            <a:off x="362700" y="2781347"/>
            <a:ext cx="11466599" cy="3337567"/>
          </a:xfrm>
          <a:prstGeom prst="rect">
            <a:avLst/>
          </a:prstGeom>
        </p:spPr>
      </p:pic>
    </p:spTree>
    <p:extLst>
      <p:ext uri="{BB962C8B-B14F-4D97-AF65-F5344CB8AC3E}">
        <p14:creationId xmlns:p14="http://schemas.microsoft.com/office/powerpoint/2010/main" val="372642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98806"/>
            <a:ext cx="10515599" cy="461665"/>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Now if you observe top 4 car brand body types, they are overwhelmingly SUVs</a:t>
            </a:r>
          </a:p>
        </p:txBody>
      </p:sp>
      <p:pic>
        <p:nvPicPr>
          <p:cNvPr id="4" name="Picture 3">
            <a:extLst>
              <a:ext uri="{FF2B5EF4-FFF2-40B4-BE49-F238E27FC236}">
                <a16:creationId xmlns:a16="http://schemas.microsoft.com/office/drawing/2014/main" id="{0DE5D65D-6C05-C3BC-0F3C-84750ECD64FF}"/>
              </a:ext>
            </a:extLst>
          </p:cNvPr>
          <p:cNvPicPr>
            <a:picLocks noChangeAspect="1"/>
          </p:cNvPicPr>
          <p:nvPr/>
        </p:nvPicPr>
        <p:blipFill>
          <a:blip r:embed="rId3"/>
          <a:stretch>
            <a:fillRect/>
          </a:stretch>
        </p:blipFill>
        <p:spPr>
          <a:xfrm>
            <a:off x="29751" y="2203727"/>
            <a:ext cx="3206415" cy="3543930"/>
          </a:xfrm>
          <a:prstGeom prst="rect">
            <a:avLst/>
          </a:prstGeom>
        </p:spPr>
      </p:pic>
      <p:pic>
        <p:nvPicPr>
          <p:cNvPr id="6" name="Picture 5">
            <a:extLst>
              <a:ext uri="{FF2B5EF4-FFF2-40B4-BE49-F238E27FC236}">
                <a16:creationId xmlns:a16="http://schemas.microsoft.com/office/drawing/2014/main" id="{68281AA1-D128-D804-857E-7EC96B514CF0}"/>
              </a:ext>
            </a:extLst>
          </p:cNvPr>
          <p:cNvPicPr>
            <a:picLocks noChangeAspect="1"/>
          </p:cNvPicPr>
          <p:nvPr/>
        </p:nvPicPr>
        <p:blipFill>
          <a:blip r:embed="rId4"/>
          <a:stretch>
            <a:fillRect/>
          </a:stretch>
        </p:blipFill>
        <p:spPr>
          <a:xfrm>
            <a:off x="3040714" y="2203726"/>
            <a:ext cx="3290105" cy="3543929"/>
          </a:xfrm>
          <a:prstGeom prst="rect">
            <a:avLst/>
          </a:prstGeom>
        </p:spPr>
      </p:pic>
      <p:pic>
        <p:nvPicPr>
          <p:cNvPr id="8" name="Picture 7">
            <a:extLst>
              <a:ext uri="{FF2B5EF4-FFF2-40B4-BE49-F238E27FC236}">
                <a16:creationId xmlns:a16="http://schemas.microsoft.com/office/drawing/2014/main" id="{E6ADF591-FB13-03A0-D92B-A65FC3B60489}"/>
              </a:ext>
            </a:extLst>
          </p:cNvPr>
          <p:cNvPicPr>
            <a:picLocks noChangeAspect="1"/>
          </p:cNvPicPr>
          <p:nvPr/>
        </p:nvPicPr>
        <p:blipFill>
          <a:blip r:embed="rId5"/>
          <a:stretch>
            <a:fillRect/>
          </a:stretch>
        </p:blipFill>
        <p:spPr>
          <a:xfrm>
            <a:off x="6026233" y="2220970"/>
            <a:ext cx="3206411" cy="3526685"/>
          </a:xfrm>
          <a:prstGeom prst="rect">
            <a:avLst/>
          </a:prstGeom>
        </p:spPr>
      </p:pic>
      <p:pic>
        <p:nvPicPr>
          <p:cNvPr id="11" name="Picture 10">
            <a:extLst>
              <a:ext uri="{FF2B5EF4-FFF2-40B4-BE49-F238E27FC236}">
                <a16:creationId xmlns:a16="http://schemas.microsoft.com/office/drawing/2014/main" id="{41485363-76FF-9B07-3BF5-121449260C63}"/>
              </a:ext>
            </a:extLst>
          </p:cNvPr>
          <p:cNvPicPr>
            <a:picLocks noChangeAspect="1"/>
          </p:cNvPicPr>
          <p:nvPr/>
        </p:nvPicPr>
        <p:blipFill>
          <a:blip r:embed="rId6"/>
          <a:stretch>
            <a:fillRect/>
          </a:stretch>
        </p:blipFill>
        <p:spPr>
          <a:xfrm>
            <a:off x="8928489" y="2203727"/>
            <a:ext cx="3289674" cy="3543928"/>
          </a:xfrm>
          <a:prstGeom prst="rect">
            <a:avLst/>
          </a:prstGeom>
        </p:spPr>
      </p:pic>
    </p:spTree>
    <p:extLst>
      <p:ext uri="{BB962C8B-B14F-4D97-AF65-F5344CB8AC3E}">
        <p14:creationId xmlns:p14="http://schemas.microsoft.com/office/powerpoint/2010/main" val="3005459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54303"/>
            <a:ext cx="10515599" cy="830997"/>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When you see the pattern in body types released over the years, sedan is slowly being replaced by SUVs as second most preferred car types</a:t>
            </a:r>
          </a:p>
        </p:txBody>
      </p:sp>
      <p:pic>
        <p:nvPicPr>
          <p:cNvPr id="13" name="Picture 12">
            <a:extLst>
              <a:ext uri="{FF2B5EF4-FFF2-40B4-BE49-F238E27FC236}">
                <a16:creationId xmlns:a16="http://schemas.microsoft.com/office/drawing/2014/main" id="{7FF993BA-8B21-A8D5-D325-7D8DCCA49F84}"/>
              </a:ext>
            </a:extLst>
          </p:cNvPr>
          <p:cNvPicPr>
            <a:picLocks noChangeAspect="1"/>
          </p:cNvPicPr>
          <p:nvPr/>
        </p:nvPicPr>
        <p:blipFill>
          <a:blip r:embed="rId3"/>
          <a:stretch>
            <a:fillRect/>
          </a:stretch>
        </p:blipFill>
        <p:spPr>
          <a:xfrm>
            <a:off x="405882" y="1785300"/>
            <a:ext cx="10713098" cy="4932740"/>
          </a:xfrm>
          <a:prstGeom prst="rect">
            <a:avLst/>
          </a:prstGeom>
        </p:spPr>
      </p:pic>
    </p:spTree>
    <p:extLst>
      <p:ext uri="{BB962C8B-B14F-4D97-AF65-F5344CB8AC3E}">
        <p14:creationId xmlns:p14="http://schemas.microsoft.com/office/powerpoint/2010/main" val="975095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54303"/>
            <a:ext cx="10515599" cy="830997"/>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We can find a pattern with the newer car brands strategy by releasing their body types </a:t>
            </a:r>
          </a:p>
        </p:txBody>
      </p:sp>
      <p:pic>
        <p:nvPicPr>
          <p:cNvPr id="4" name="Picture 3">
            <a:extLst>
              <a:ext uri="{FF2B5EF4-FFF2-40B4-BE49-F238E27FC236}">
                <a16:creationId xmlns:a16="http://schemas.microsoft.com/office/drawing/2014/main" id="{2C9DEFB9-5284-D591-299F-CA1EDE41D4EA}"/>
              </a:ext>
            </a:extLst>
          </p:cNvPr>
          <p:cNvPicPr>
            <a:picLocks noChangeAspect="1"/>
          </p:cNvPicPr>
          <p:nvPr/>
        </p:nvPicPr>
        <p:blipFill>
          <a:blip r:embed="rId3"/>
          <a:stretch>
            <a:fillRect/>
          </a:stretch>
        </p:blipFill>
        <p:spPr>
          <a:xfrm>
            <a:off x="951723" y="1587984"/>
            <a:ext cx="11118980" cy="4773910"/>
          </a:xfrm>
          <a:prstGeom prst="rect">
            <a:avLst/>
          </a:prstGeom>
        </p:spPr>
      </p:pic>
    </p:spTree>
    <p:extLst>
      <p:ext uri="{BB962C8B-B14F-4D97-AF65-F5344CB8AC3E}">
        <p14:creationId xmlns:p14="http://schemas.microsoft.com/office/powerpoint/2010/main" val="74645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98806"/>
            <a:ext cx="10515599" cy="461665"/>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The average price chart of car brands with respect to body types</a:t>
            </a:r>
          </a:p>
        </p:txBody>
      </p:sp>
      <p:pic>
        <p:nvPicPr>
          <p:cNvPr id="5" name="Picture 4">
            <a:extLst>
              <a:ext uri="{FF2B5EF4-FFF2-40B4-BE49-F238E27FC236}">
                <a16:creationId xmlns:a16="http://schemas.microsoft.com/office/drawing/2014/main" id="{90EC9C8B-8A1B-C901-01F3-2E7DAEE6D984}"/>
              </a:ext>
            </a:extLst>
          </p:cNvPr>
          <p:cNvPicPr>
            <a:picLocks noChangeAspect="1"/>
          </p:cNvPicPr>
          <p:nvPr/>
        </p:nvPicPr>
        <p:blipFill>
          <a:blip r:embed="rId3"/>
          <a:stretch>
            <a:fillRect/>
          </a:stretch>
        </p:blipFill>
        <p:spPr>
          <a:xfrm>
            <a:off x="1664317" y="1530406"/>
            <a:ext cx="6121813" cy="2114139"/>
          </a:xfrm>
          <a:prstGeom prst="rect">
            <a:avLst/>
          </a:prstGeom>
        </p:spPr>
      </p:pic>
      <p:pic>
        <p:nvPicPr>
          <p:cNvPr id="9" name="Picture 8">
            <a:extLst>
              <a:ext uri="{FF2B5EF4-FFF2-40B4-BE49-F238E27FC236}">
                <a16:creationId xmlns:a16="http://schemas.microsoft.com/office/drawing/2014/main" id="{22CC3A4B-984A-C69A-D189-572D5AB310EF}"/>
              </a:ext>
            </a:extLst>
          </p:cNvPr>
          <p:cNvPicPr>
            <a:picLocks noChangeAspect="1"/>
          </p:cNvPicPr>
          <p:nvPr/>
        </p:nvPicPr>
        <p:blipFill>
          <a:blip r:embed="rId4"/>
          <a:stretch>
            <a:fillRect/>
          </a:stretch>
        </p:blipFill>
        <p:spPr>
          <a:xfrm>
            <a:off x="1664317" y="3888856"/>
            <a:ext cx="6121813" cy="2183178"/>
          </a:xfrm>
          <a:prstGeom prst="rect">
            <a:avLst/>
          </a:prstGeom>
        </p:spPr>
      </p:pic>
      <p:sp>
        <p:nvSpPr>
          <p:cNvPr id="16" name="TextBox 15">
            <a:extLst>
              <a:ext uri="{FF2B5EF4-FFF2-40B4-BE49-F238E27FC236}">
                <a16:creationId xmlns:a16="http://schemas.microsoft.com/office/drawing/2014/main" id="{4E7A72A9-C312-2912-58E7-FCEE093EB7A0}"/>
              </a:ext>
            </a:extLst>
          </p:cNvPr>
          <p:cNvSpPr txBox="1"/>
          <p:nvPr/>
        </p:nvSpPr>
        <p:spPr>
          <a:xfrm>
            <a:off x="4693296" y="5977791"/>
            <a:ext cx="3275045" cy="338554"/>
          </a:xfrm>
          <a:prstGeom prst="rect">
            <a:avLst/>
          </a:prstGeom>
          <a:noFill/>
        </p:spPr>
        <p:txBody>
          <a:bodyPr wrap="square" rtlCol="0">
            <a:spAutoFit/>
          </a:bodyPr>
          <a:lstStyle/>
          <a:p>
            <a:r>
              <a:rPr lang="en-IN" sz="1600" u="sng" dirty="0">
                <a:solidFill>
                  <a:srgbClr val="FF0000"/>
                </a:solidFill>
              </a:rPr>
              <a:t>SUV</a:t>
            </a:r>
          </a:p>
        </p:txBody>
      </p:sp>
      <p:sp>
        <p:nvSpPr>
          <p:cNvPr id="17" name="TextBox 16">
            <a:extLst>
              <a:ext uri="{FF2B5EF4-FFF2-40B4-BE49-F238E27FC236}">
                <a16:creationId xmlns:a16="http://schemas.microsoft.com/office/drawing/2014/main" id="{3EB8A3CC-A991-BCC7-06F4-341313D9F32C}"/>
              </a:ext>
            </a:extLst>
          </p:cNvPr>
          <p:cNvSpPr txBox="1"/>
          <p:nvPr/>
        </p:nvSpPr>
        <p:spPr>
          <a:xfrm>
            <a:off x="4369838" y="3474372"/>
            <a:ext cx="3275045" cy="338554"/>
          </a:xfrm>
          <a:prstGeom prst="rect">
            <a:avLst/>
          </a:prstGeom>
          <a:noFill/>
        </p:spPr>
        <p:txBody>
          <a:bodyPr wrap="square" rtlCol="0">
            <a:spAutoFit/>
          </a:bodyPr>
          <a:lstStyle/>
          <a:p>
            <a:r>
              <a:rPr lang="en-IN" sz="1600" u="sng" dirty="0">
                <a:solidFill>
                  <a:srgbClr val="FF0000"/>
                </a:solidFill>
              </a:rPr>
              <a:t>Hatchback</a:t>
            </a:r>
          </a:p>
        </p:txBody>
      </p:sp>
    </p:spTree>
    <p:extLst>
      <p:ext uri="{BB962C8B-B14F-4D97-AF65-F5344CB8AC3E}">
        <p14:creationId xmlns:p14="http://schemas.microsoft.com/office/powerpoint/2010/main" val="3987184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98806"/>
            <a:ext cx="10515599" cy="461665"/>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The number of cars released with respect to body types</a:t>
            </a:r>
          </a:p>
        </p:txBody>
      </p:sp>
      <p:sp>
        <p:nvSpPr>
          <p:cNvPr id="16" name="TextBox 15">
            <a:extLst>
              <a:ext uri="{FF2B5EF4-FFF2-40B4-BE49-F238E27FC236}">
                <a16:creationId xmlns:a16="http://schemas.microsoft.com/office/drawing/2014/main" id="{4E7A72A9-C312-2912-58E7-FCEE093EB7A0}"/>
              </a:ext>
            </a:extLst>
          </p:cNvPr>
          <p:cNvSpPr txBox="1"/>
          <p:nvPr/>
        </p:nvSpPr>
        <p:spPr>
          <a:xfrm>
            <a:off x="4693296" y="6072033"/>
            <a:ext cx="3275045" cy="338554"/>
          </a:xfrm>
          <a:prstGeom prst="rect">
            <a:avLst/>
          </a:prstGeom>
          <a:noFill/>
        </p:spPr>
        <p:txBody>
          <a:bodyPr wrap="square" rtlCol="0">
            <a:spAutoFit/>
          </a:bodyPr>
          <a:lstStyle/>
          <a:p>
            <a:r>
              <a:rPr lang="en-IN" sz="1600" u="sng" dirty="0">
                <a:solidFill>
                  <a:srgbClr val="0070C0"/>
                </a:solidFill>
              </a:rPr>
              <a:t>SUV</a:t>
            </a:r>
          </a:p>
        </p:txBody>
      </p:sp>
      <p:sp>
        <p:nvSpPr>
          <p:cNvPr id="17" name="TextBox 16">
            <a:extLst>
              <a:ext uri="{FF2B5EF4-FFF2-40B4-BE49-F238E27FC236}">
                <a16:creationId xmlns:a16="http://schemas.microsoft.com/office/drawing/2014/main" id="{3EB8A3CC-A991-BCC7-06F4-341313D9F32C}"/>
              </a:ext>
            </a:extLst>
          </p:cNvPr>
          <p:cNvSpPr txBox="1"/>
          <p:nvPr/>
        </p:nvSpPr>
        <p:spPr>
          <a:xfrm>
            <a:off x="4332516" y="3534910"/>
            <a:ext cx="3275045" cy="338554"/>
          </a:xfrm>
          <a:prstGeom prst="rect">
            <a:avLst/>
          </a:prstGeom>
          <a:noFill/>
        </p:spPr>
        <p:txBody>
          <a:bodyPr wrap="square" rtlCol="0">
            <a:spAutoFit/>
          </a:bodyPr>
          <a:lstStyle/>
          <a:p>
            <a:r>
              <a:rPr lang="en-IN" sz="1600" u="sng" dirty="0">
                <a:solidFill>
                  <a:srgbClr val="0070C0"/>
                </a:solidFill>
              </a:rPr>
              <a:t>Hatchback</a:t>
            </a:r>
          </a:p>
        </p:txBody>
      </p:sp>
      <p:pic>
        <p:nvPicPr>
          <p:cNvPr id="4" name="Picture 3">
            <a:extLst>
              <a:ext uri="{FF2B5EF4-FFF2-40B4-BE49-F238E27FC236}">
                <a16:creationId xmlns:a16="http://schemas.microsoft.com/office/drawing/2014/main" id="{2D249054-3229-6CDB-C6EC-F49557515B39}"/>
              </a:ext>
            </a:extLst>
          </p:cNvPr>
          <p:cNvPicPr>
            <a:picLocks noChangeAspect="1"/>
          </p:cNvPicPr>
          <p:nvPr/>
        </p:nvPicPr>
        <p:blipFill>
          <a:blip r:embed="rId3"/>
          <a:stretch>
            <a:fillRect/>
          </a:stretch>
        </p:blipFill>
        <p:spPr>
          <a:xfrm>
            <a:off x="1668984" y="1460471"/>
            <a:ext cx="6121813" cy="2183178"/>
          </a:xfrm>
          <a:prstGeom prst="rect">
            <a:avLst/>
          </a:prstGeom>
        </p:spPr>
      </p:pic>
      <p:pic>
        <p:nvPicPr>
          <p:cNvPr id="7" name="Picture 6">
            <a:extLst>
              <a:ext uri="{FF2B5EF4-FFF2-40B4-BE49-F238E27FC236}">
                <a16:creationId xmlns:a16="http://schemas.microsoft.com/office/drawing/2014/main" id="{BCE4DC08-F420-B56A-00BA-5AE8D4FE95CF}"/>
              </a:ext>
            </a:extLst>
          </p:cNvPr>
          <p:cNvPicPr>
            <a:picLocks noChangeAspect="1"/>
          </p:cNvPicPr>
          <p:nvPr/>
        </p:nvPicPr>
        <p:blipFill>
          <a:blip r:embed="rId4"/>
          <a:stretch>
            <a:fillRect/>
          </a:stretch>
        </p:blipFill>
        <p:spPr>
          <a:xfrm>
            <a:off x="1668983" y="3892686"/>
            <a:ext cx="6121814" cy="2179347"/>
          </a:xfrm>
          <a:prstGeom prst="rect">
            <a:avLst/>
          </a:prstGeom>
        </p:spPr>
      </p:pic>
    </p:spTree>
    <p:extLst>
      <p:ext uri="{BB962C8B-B14F-4D97-AF65-F5344CB8AC3E}">
        <p14:creationId xmlns:p14="http://schemas.microsoft.com/office/powerpoint/2010/main" val="1631453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365125"/>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073020" y="998806"/>
            <a:ext cx="10515599" cy="461665"/>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The average price chart of car brands with respect to body types</a:t>
            </a:r>
          </a:p>
        </p:txBody>
      </p:sp>
      <p:sp>
        <p:nvSpPr>
          <p:cNvPr id="17" name="TextBox 16">
            <a:extLst>
              <a:ext uri="{FF2B5EF4-FFF2-40B4-BE49-F238E27FC236}">
                <a16:creationId xmlns:a16="http://schemas.microsoft.com/office/drawing/2014/main" id="{3EB8A3CC-A991-BCC7-06F4-341313D9F32C}"/>
              </a:ext>
            </a:extLst>
          </p:cNvPr>
          <p:cNvSpPr txBox="1"/>
          <p:nvPr/>
        </p:nvSpPr>
        <p:spPr>
          <a:xfrm>
            <a:off x="3550638" y="6075683"/>
            <a:ext cx="3275045" cy="338554"/>
          </a:xfrm>
          <a:prstGeom prst="rect">
            <a:avLst/>
          </a:prstGeom>
          <a:noFill/>
        </p:spPr>
        <p:txBody>
          <a:bodyPr wrap="square" rtlCol="0">
            <a:spAutoFit/>
          </a:bodyPr>
          <a:lstStyle/>
          <a:p>
            <a:r>
              <a:rPr lang="en-IN" sz="1600" u="sng" dirty="0">
                <a:solidFill>
                  <a:srgbClr val="FF0000"/>
                </a:solidFill>
              </a:rPr>
              <a:t>MUV</a:t>
            </a:r>
          </a:p>
        </p:txBody>
      </p:sp>
      <p:pic>
        <p:nvPicPr>
          <p:cNvPr id="4" name="Picture 3">
            <a:extLst>
              <a:ext uri="{FF2B5EF4-FFF2-40B4-BE49-F238E27FC236}">
                <a16:creationId xmlns:a16="http://schemas.microsoft.com/office/drawing/2014/main" id="{8B50554F-62A5-7038-66BE-6E196E3FD685}"/>
              </a:ext>
            </a:extLst>
          </p:cNvPr>
          <p:cNvPicPr>
            <a:picLocks noChangeAspect="1"/>
          </p:cNvPicPr>
          <p:nvPr/>
        </p:nvPicPr>
        <p:blipFill>
          <a:blip r:embed="rId3"/>
          <a:stretch>
            <a:fillRect/>
          </a:stretch>
        </p:blipFill>
        <p:spPr>
          <a:xfrm>
            <a:off x="2531228" y="1460471"/>
            <a:ext cx="6127831" cy="1796513"/>
          </a:xfrm>
          <a:prstGeom prst="rect">
            <a:avLst/>
          </a:prstGeom>
        </p:spPr>
      </p:pic>
      <p:pic>
        <p:nvPicPr>
          <p:cNvPr id="11" name="Picture 10">
            <a:extLst>
              <a:ext uri="{FF2B5EF4-FFF2-40B4-BE49-F238E27FC236}">
                <a16:creationId xmlns:a16="http://schemas.microsoft.com/office/drawing/2014/main" id="{591FE417-4B4C-7893-A6AE-B19A98D62310}"/>
              </a:ext>
            </a:extLst>
          </p:cNvPr>
          <p:cNvPicPr>
            <a:picLocks noChangeAspect="1"/>
          </p:cNvPicPr>
          <p:nvPr/>
        </p:nvPicPr>
        <p:blipFill>
          <a:blip r:embed="rId4"/>
          <a:stretch>
            <a:fillRect/>
          </a:stretch>
        </p:blipFill>
        <p:spPr>
          <a:xfrm>
            <a:off x="1717263" y="3680370"/>
            <a:ext cx="3666751" cy="2403187"/>
          </a:xfrm>
          <a:prstGeom prst="rect">
            <a:avLst/>
          </a:prstGeom>
        </p:spPr>
      </p:pic>
      <p:pic>
        <p:nvPicPr>
          <p:cNvPr id="13" name="Picture 12">
            <a:extLst>
              <a:ext uri="{FF2B5EF4-FFF2-40B4-BE49-F238E27FC236}">
                <a16:creationId xmlns:a16="http://schemas.microsoft.com/office/drawing/2014/main" id="{54171249-7355-0D52-A314-169B9D27BCE8}"/>
              </a:ext>
            </a:extLst>
          </p:cNvPr>
          <p:cNvPicPr>
            <a:picLocks noChangeAspect="1"/>
          </p:cNvPicPr>
          <p:nvPr/>
        </p:nvPicPr>
        <p:blipFill>
          <a:blip r:embed="rId5"/>
          <a:stretch>
            <a:fillRect/>
          </a:stretch>
        </p:blipFill>
        <p:spPr>
          <a:xfrm>
            <a:off x="5704115" y="3680370"/>
            <a:ext cx="3666751" cy="2403187"/>
          </a:xfrm>
          <a:prstGeom prst="rect">
            <a:avLst/>
          </a:prstGeom>
        </p:spPr>
      </p:pic>
      <p:sp>
        <p:nvSpPr>
          <p:cNvPr id="15" name="TextBox 14">
            <a:extLst>
              <a:ext uri="{FF2B5EF4-FFF2-40B4-BE49-F238E27FC236}">
                <a16:creationId xmlns:a16="http://schemas.microsoft.com/office/drawing/2014/main" id="{B4C3D85D-9E21-5836-3B65-49A2B6166874}"/>
              </a:ext>
            </a:extLst>
          </p:cNvPr>
          <p:cNvSpPr txBox="1"/>
          <p:nvPr/>
        </p:nvSpPr>
        <p:spPr>
          <a:xfrm>
            <a:off x="7453515" y="5999112"/>
            <a:ext cx="3275045" cy="338554"/>
          </a:xfrm>
          <a:prstGeom prst="rect">
            <a:avLst/>
          </a:prstGeom>
          <a:noFill/>
        </p:spPr>
        <p:txBody>
          <a:bodyPr wrap="square" rtlCol="0">
            <a:spAutoFit/>
          </a:bodyPr>
          <a:lstStyle/>
          <a:p>
            <a:r>
              <a:rPr lang="en-IN" sz="1600" u="sng" dirty="0">
                <a:solidFill>
                  <a:srgbClr val="FF0000"/>
                </a:solidFill>
              </a:rPr>
              <a:t>Minivan</a:t>
            </a:r>
          </a:p>
        </p:txBody>
      </p:sp>
      <p:sp>
        <p:nvSpPr>
          <p:cNvPr id="18" name="TextBox 17">
            <a:extLst>
              <a:ext uri="{FF2B5EF4-FFF2-40B4-BE49-F238E27FC236}">
                <a16:creationId xmlns:a16="http://schemas.microsoft.com/office/drawing/2014/main" id="{2EFAC317-A540-9889-8044-30B0A31AFC3D}"/>
              </a:ext>
            </a:extLst>
          </p:cNvPr>
          <p:cNvSpPr txBox="1"/>
          <p:nvPr/>
        </p:nvSpPr>
        <p:spPr>
          <a:xfrm>
            <a:off x="5211272" y="3256984"/>
            <a:ext cx="3275045" cy="338554"/>
          </a:xfrm>
          <a:prstGeom prst="rect">
            <a:avLst/>
          </a:prstGeom>
          <a:noFill/>
        </p:spPr>
        <p:txBody>
          <a:bodyPr wrap="square" rtlCol="0">
            <a:spAutoFit/>
          </a:bodyPr>
          <a:lstStyle/>
          <a:p>
            <a:r>
              <a:rPr lang="en-IN" sz="1600" u="sng" dirty="0">
                <a:solidFill>
                  <a:srgbClr val="FF0000"/>
                </a:solidFill>
              </a:rPr>
              <a:t>Sedan</a:t>
            </a:r>
          </a:p>
        </p:txBody>
      </p:sp>
    </p:spTree>
    <p:extLst>
      <p:ext uri="{BB962C8B-B14F-4D97-AF65-F5344CB8AC3E}">
        <p14:creationId xmlns:p14="http://schemas.microsoft.com/office/powerpoint/2010/main" val="3273451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3F5-C6AE-F173-DC66-00460096BE9F}"/>
              </a:ext>
            </a:extLst>
          </p:cNvPr>
          <p:cNvSpPr>
            <a:spLocks noGrp="1"/>
          </p:cNvSpPr>
          <p:nvPr>
            <p:ph type="title"/>
          </p:nvPr>
        </p:nvSpPr>
        <p:spPr>
          <a:xfrm>
            <a:off x="838200" y="195424"/>
            <a:ext cx="10515600" cy="633681"/>
          </a:xfrm>
        </p:spPr>
        <p:txBody>
          <a:bodyPr>
            <a:normAutofit/>
          </a:bodyPr>
          <a:lstStyle/>
          <a:p>
            <a:r>
              <a:rPr lang="en-US"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BIVARIATE ANALYSIS</a:t>
            </a:r>
            <a:endParaRPr lang="en-IN" sz="24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B1A722FF-5209-0308-AE9E-80A9782BFD38}"/>
              </a:ext>
            </a:extLst>
          </p:cNvPr>
          <p:cNvSpPr txBox="1"/>
          <p:nvPr/>
        </p:nvSpPr>
        <p:spPr>
          <a:xfrm>
            <a:off x="1567883" y="782317"/>
            <a:ext cx="10515599" cy="461665"/>
          </a:xfrm>
          <a:prstGeom prst="rect">
            <a:avLst/>
          </a:prstGeom>
          <a:noFill/>
        </p:spPr>
        <p:txBody>
          <a:bodyPr wrap="square" rtlCol="0">
            <a:spAutoFit/>
          </a:bodyPr>
          <a:lstStyle/>
          <a:p>
            <a:pPr marL="285750" indent="-285750">
              <a:buFont typeface="Wingdings" panose="05000000000000000000" pitchFamily="2" charset="2"/>
              <a:buChar char="§"/>
            </a:pPr>
            <a:r>
              <a:rPr lang="en-IN" sz="2400" dirty="0">
                <a:latin typeface="Calibri" panose="020F0502020204030204" pitchFamily="34" charset="0"/>
                <a:cs typeface="Calibri" panose="020F0502020204030204" pitchFamily="34" charset="0"/>
              </a:rPr>
              <a:t>The number of cars released with respect to body types</a:t>
            </a:r>
          </a:p>
        </p:txBody>
      </p:sp>
      <p:sp>
        <p:nvSpPr>
          <p:cNvPr id="17" name="TextBox 16">
            <a:extLst>
              <a:ext uri="{FF2B5EF4-FFF2-40B4-BE49-F238E27FC236}">
                <a16:creationId xmlns:a16="http://schemas.microsoft.com/office/drawing/2014/main" id="{3EB8A3CC-A991-BCC7-06F4-341313D9F32C}"/>
              </a:ext>
            </a:extLst>
          </p:cNvPr>
          <p:cNvSpPr txBox="1"/>
          <p:nvPr/>
        </p:nvSpPr>
        <p:spPr>
          <a:xfrm>
            <a:off x="3550638" y="6075683"/>
            <a:ext cx="3275045" cy="338554"/>
          </a:xfrm>
          <a:prstGeom prst="rect">
            <a:avLst/>
          </a:prstGeom>
          <a:noFill/>
        </p:spPr>
        <p:txBody>
          <a:bodyPr wrap="square" rtlCol="0">
            <a:spAutoFit/>
          </a:bodyPr>
          <a:lstStyle/>
          <a:p>
            <a:r>
              <a:rPr lang="en-IN" sz="1600" u="sng" dirty="0">
                <a:solidFill>
                  <a:srgbClr val="0070C0"/>
                </a:solidFill>
              </a:rPr>
              <a:t>MUV</a:t>
            </a:r>
          </a:p>
        </p:txBody>
      </p:sp>
      <p:sp>
        <p:nvSpPr>
          <p:cNvPr id="15" name="TextBox 14">
            <a:extLst>
              <a:ext uri="{FF2B5EF4-FFF2-40B4-BE49-F238E27FC236}">
                <a16:creationId xmlns:a16="http://schemas.microsoft.com/office/drawing/2014/main" id="{B4C3D85D-9E21-5836-3B65-49A2B6166874}"/>
              </a:ext>
            </a:extLst>
          </p:cNvPr>
          <p:cNvSpPr txBox="1"/>
          <p:nvPr/>
        </p:nvSpPr>
        <p:spPr>
          <a:xfrm>
            <a:off x="7526702" y="6005706"/>
            <a:ext cx="3275045" cy="338554"/>
          </a:xfrm>
          <a:prstGeom prst="rect">
            <a:avLst/>
          </a:prstGeom>
          <a:noFill/>
        </p:spPr>
        <p:txBody>
          <a:bodyPr wrap="square" rtlCol="0">
            <a:spAutoFit/>
          </a:bodyPr>
          <a:lstStyle/>
          <a:p>
            <a:r>
              <a:rPr lang="en-IN" sz="1600" u="sng" dirty="0">
                <a:solidFill>
                  <a:srgbClr val="0070C0"/>
                </a:solidFill>
              </a:rPr>
              <a:t>Minivan</a:t>
            </a:r>
          </a:p>
        </p:txBody>
      </p:sp>
      <p:sp>
        <p:nvSpPr>
          <p:cNvPr id="18" name="TextBox 17">
            <a:extLst>
              <a:ext uri="{FF2B5EF4-FFF2-40B4-BE49-F238E27FC236}">
                <a16:creationId xmlns:a16="http://schemas.microsoft.com/office/drawing/2014/main" id="{2EFAC317-A540-9889-8044-30B0A31AFC3D}"/>
              </a:ext>
            </a:extLst>
          </p:cNvPr>
          <p:cNvSpPr txBox="1"/>
          <p:nvPr/>
        </p:nvSpPr>
        <p:spPr>
          <a:xfrm>
            <a:off x="5427261" y="3256384"/>
            <a:ext cx="3275045" cy="338554"/>
          </a:xfrm>
          <a:prstGeom prst="rect">
            <a:avLst/>
          </a:prstGeom>
          <a:noFill/>
        </p:spPr>
        <p:txBody>
          <a:bodyPr wrap="square" rtlCol="0">
            <a:spAutoFit/>
          </a:bodyPr>
          <a:lstStyle/>
          <a:p>
            <a:r>
              <a:rPr lang="en-IN" sz="1600" u="sng" dirty="0">
                <a:solidFill>
                  <a:srgbClr val="0070C0"/>
                </a:solidFill>
              </a:rPr>
              <a:t>Sedan</a:t>
            </a:r>
          </a:p>
        </p:txBody>
      </p:sp>
      <p:pic>
        <p:nvPicPr>
          <p:cNvPr id="5" name="Picture 4">
            <a:extLst>
              <a:ext uri="{FF2B5EF4-FFF2-40B4-BE49-F238E27FC236}">
                <a16:creationId xmlns:a16="http://schemas.microsoft.com/office/drawing/2014/main" id="{8E95E12D-1B3D-BC52-E471-CB2B8138B806}"/>
              </a:ext>
            </a:extLst>
          </p:cNvPr>
          <p:cNvPicPr>
            <a:picLocks noChangeAspect="1"/>
          </p:cNvPicPr>
          <p:nvPr/>
        </p:nvPicPr>
        <p:blipFill>
          <a:blip r:embed="rId3"/>
          <a:stretch>
            <a:fillRect/>
          </a:stretch>
        </p:blipFill>
        <p:spPr>
          <a:xfrm>
            <a:off x="2233038" y="1234604"/>
            <a:ext cx="7091265" cy="2099335"/>
          </a:xfrm>
          <a:prstGeom prst="rect">
            <a:avLst/>
          </a:prstGeom>
        </p:spPr>
      </p:pic>
      <p:pic>
        <p:nvPicPr>
          <p:cNvPr id="7" name="Picture 6">
            <a:extLst>
              <a:ext uri="{FF2B5EF4-FFF2-40B4-BE49-F238E27FC236}">
                <a16:creationId xmlns:a16="http://schemas.microsoft.com/office/drawing/2014/main" id="{1441010A-66FE-C930-50D9-7AD17749FE2E}"/>
              </a:ext>
            </a:extLst>
          </p:cNvPr>
          <p:cNvPicPr>
            <a:picLocks noChangeAspect="1"/>
          </p:cNvPicPr>
          <p:nvPr/>
        </p:nvPicPr>
        <p:blipFill>
          <a:blip r:embed="rId4"/>
          <a:stretch>
            <a:fillRect/>
          </a:stretch>
        </p:blipFill>
        <p:spPr>
          <a:xfrm>
            <a:off x="1791996" y="3672496"/>
            <a:ext cx="3666751" cy="2403187"/>
          </a:xfrm>
          <a:prstGeom prst="rect">
            <a:avLst/>
          </a:prstGeom>
        </p:spPr>
      </p:pic>
      <p:pic>
        <p:nvPicPr>
          <p:cNvPr id="9" name="Picture 8">
            <a:extLst>
              <a:ext uri="{FF2B5EF4-FFF2-40B4-BE49-F238E27FC236}">
                <a16:creationId xmlns:a16="http://schemas.microsoft.com/office/drawing/2014/main" id="{44B55B68-3686-20BF-3AA7-E236DE8C2FE6}"/>
              </a:ext>
            </a:extLst>
          </p:cNvPr>
          <p:cNvPicPr>
            <a:picLocks noChangeAspect="1"/>
          </p:cNvPicPr>
          <p:nvPr/>
        </p:nvPicPr>
        <p:blipFill>
          <a:blip r:embed="rId5"/>
          <a:stretch>
            <a:fillRect/>
          </a:stretch>
        </p:blipFill>
        <p:spPr>
          <a:xfrm>
            <a:off x="5889180" y="3603991"/>
            <a:ext cx="3666751" cy="2540194"/>
          </a:xfrm>
          <a:prstGeom prst="rect">
            <a:avLst/>
          </a:prstGeom>
        </p:spPr>
      </p:pic>
    </p:spTree>
    <p:extLst>
      <p:ext uri="{BB962C8B-B14F-4D97-AF65-F5344CB8AC3E}">
        <p14:creationId xmlns:p14="http://schemas.microsoft.com/office/powerpoint/2010/main" val="150094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A0C2-E225-4E48-5896-83C33FBB6E07}"/>
              </a:ext>
            </a:extLst>
          </p:cNvPr>
          <p:cNvSpPr>
            <a:spLocks noGrp="1"/>
          </p:cNvSpPr>
          <p:nvPr>
            <p:ph type="title"/>
          </p:nvPr>
        </p:nvSpPr>
        <p:spPr>
          <a:xfrm>
            <a:off x="838200" y="365126"/>
            <a:ext cx="10515600" cy="704020"/>
          </a:xfrm>
        </p:spPr>
        <p:txBody>
          <a:bodyPr>
            <a:normAutofit/>
          </a:bodyPr>
          <a:lstStyle/>
          <a:p>
            <a:r>
              <a:rPr lang="en-US" sz="24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MULTIVARIATE ANALYSIS</a:t>
            </a:r>
            <a:endParaRPr lang="en-IN" sz="24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9F6D4EA0-0C52-6ED8-4DA7-B5807A762406}"/>
              </a:ext>
            </a:extLst>
          </p:cNvPr>
          <p:cNvSpPr>
            <a:spLocks noGrp="1"/>
          </p:cNvSpPr>
          <p:nvPr>
            <p:ph type="body" idx="1"/>
          </p:nvPr>
        </p:nvSpPr>
        <p:spPr>
          <a:xfrm>
            <a:off x="922176" y="875091"/>
            <a:ext cx="10515600" cy="5107817"/>
          </a:xfrm>
        </p:spPr>
        <p:txBody>
          <a:bodyPr/>
          <a:lstStyle/>
          <a:p>
            <a:pPr marL="114300" indent="0">
              <a:buNone/>
            </a:pPr>
            <a:r>
              <a:rPr lang="en-US" dirty="0">
                <a:solidFill>
                  <a:srgbClr val="FF0000"/>
                </a:solidFill>
              </a:rPr>
              <a:t>PAIR PLOT</a:t>
            </a:r>
            <a:endParaRPr lang="en-IN" dirty="0">
              <a:solidFill>
                <a:srgbClr val="FF0000"/>
              </a:solidFill>
            </a:endParaRPr>
          </a:p>
        </p:txBody>
      </p:sp>
      <p:pic>
        <p:nvPicPr>
          <p:cNvPr id="6" name="Picture 5">
            <a:extLst>
              <a:ext uri="{FF2B5EF4-FFF2-40B4-BE49-F238E27FC236}">
                <a16:creationId xmlns:a16="http://schemas.microsoft.com/office/drawing/2014/main" id="{BBB40D52-C4C1-E6AF-7EBB-D247C46AB3A4}"/>
              </a:ext>
            </a:extLst>
          </p:cNvPr>
          <p:cNvPicPr>
            <a:picLocks noChangeAspect="1"/>
          </p:cNvPicPr>
          <p:nvPr/>
        </p:nvPicPr>
        <p:blipFill>
          <a:blip r:embed="rId2"/>
          <a:stretch>
            <a:fillRect/>
          </a:stretch>
        </p:blipFill>
        <p:spPr>
          <a:xfrm>
            <a:off x="1545547" y="1500035"/>
            <a:ext cx="6768254" cy="5107818"/>
          </a:xfrm>
          <a:prstGeom prst="rect">
            <a:avLst/>
          </a:prstGeom>
        </p:spPr>
      </p:pic>
    </p:spTree>
    <p:extLst>
      <p:ext uri="{BB962C8B-B14F-4D97-AF65-F5344CB8AC3E}">
        <p14:creationId xmlns:p14="http://schemas.microsoft.com/office/powerpoint/2010/main" val="626466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A0C2-E225-4E48-5896-83C33FBB6E07}"/>
              </a:ext>
            </a:extLst>
          </p:cNvPr>
          <p:cNvSpPr>
            <a:spLocks noGrp="1"/>
          </p:cNvSpPr>
          <p:nvPr>
            <p:ph type="title"/>
          </p:nvPr>
        </p:nvSpPr>
        <p:spPr>
          <a:xfrm>
            <a:off x="838200" y="365126"/>
            <a:ext cx="10515600" cy="704020"/>
          </a:xfrm>
        </p:spPr>
        <p:txBody>
          <a:bodyPr>
            <a:normAutofit/>
          </a:bodyPr>
          <a:lstStyle/>
          <a:p>
            <a:r>
              <a:rPr lang="en-US" sz="24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SUMMERY OF DATA</a:t>
            </a:r>
            <a:endParaRPr lang="en-IN" sz="24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9F6D4EA0-0C52-6ED8-4DA7-B5807A762406}"/>
              </a:ext>
            </a:extLst>
          </p:cNvPr>
          <p:cNvSpPr>
            <a:spLocks noGrp="1"/>
          </p:cNvSpPr>
          <p:nvPr>
            <p:ph type="body" idx="1"/>
          </p:nvPr>
        </p:nvSpPr>
        <p:spPr>
          <a:xfrm>
            <a:off x="950168" y="1136348"/>
            <a:ext cx="10515600" cy="5107817"/>
          </a:xfrm>
        </p:spPr>
        <p:txBody>
          <a:bodyPr>
            <a:normAutofit/>
          </a:bodyPr>
          <a:lstStyle/>
          <a:p>
            <a:pPr>
              <a:buFont typeface="Wingdings" panose="05000000000000000000" pitchFamily="2" charset="2"/>
              <a:buChar char="§"/>
            </a:pPr>
            <a:r>
              <a:rPr lang="en-IN" sz="2200" dirty="0">
                <a:solidFill>
                  <a:schemeClr val="tx1"/>
                </a:solidFill>
              </a:rPr>
              <a:t>The car market is primarily dominated by two Car Brands and they’re Maruti(40%) and Hyundai(27%) combining around 67% which reinforces the public sentiment about these cars</a:t>
            </a:r>
          </a:p>
          <a:p>
            <a:pPr>
              <a:buFont typeface="Wingdings" panose="05000000000000000000" pitchFamily="2" charset="2"/>
              <a:buChar char="§"/>
            </a:pPr>
            <a:r>
              <a:rPr lang="en-IN" sz="2200" dirty="0">
                <a:solidFill>
                  <a:schemeClr val="tx1"/>
                </a:solidFill>
              </a:rPr>
              <a:t>The Hatchback, SUV and Sedan </a:t>
            </a:r>
            <a:r>
              <a:rPr lang="en-IN" sz="2200" dirty="0" err="1">
                <a:solidFill>
                  <a:schemeClr val="tx1"/>
                </a:solidFill>
              </a:rPr>
              <a:t>bodytypes</a:t>
            </a:r>
            <a:r>
              <a:rPr lang="en-IN" sz="2200" dirty="0">
                <a:solidFill>
                  <a:schemeClr val="tx1"/>
                </a:solidFill>
              </a:rPr>
              <a:t> are mostly listed on the cars24 website with Hatchback dominating overwhelmingly in the market suggesting that Hatchback is still primary option for many consumers</a:t>
            </a:r>
          </a:p>
          <a:p>
            <a:pPr>
              <a:buFont typeface="Wingdings" panose="05000000000000000000" pitchFamily="2" charset="2"/>
              <a:buChar char="§"/>
            </a:pPr>
            <a:r>
              <a:rPr lang="en-IN" sz="2200" dirty="0">
                <a:solidFill>
                  <a:schemeClr val="tx1"/>
                </a:solidFill>
              </a:rPr>
              <a:t>Maruti and Hyundai are the leading car brands traded in the market indicating that people still prefer these brands majorly </a:t>
            </a:r>
          </a:p>
          <a:p>
            <a:pPr>
              <a:buFont typeface="Wingdings" panose="05000000000000000000" pitchFamily="2" charset="2"/>
              <a:buChar char="§"/>
            </a:pPr>
            <a:r>
              <a:rPr lang="en-IN" sz="2200" dirty="0">
                <a:solidFill>
                  <a:schemeClr val="tx1"/>
                </a:solidFill>
              </a:rPr>
              <a:t>SUVs are becoming most aspirational cars overtaking Sedans over the past few years as Sedan cars started to decrease in sales as the years pass by</a:t>
            </a:r>
          </a:p>
          <a:p>
            <a:pPr>
              <a:buFont typeface="Wingdings" panose="05000000000000000000" pitchFamily="2" charset="2"/>
              <a:buChar char="§"/>
            </a:pPr>
            <a:r>
              <a:rPr lang="en-IN" sz="2200" dirty="0">
                <a:solidFill>
                  <a:schemeClr val="tx1"/>
                </a:solidFill>
              </a:rPr>
              <a:t>Mahindra and KIA has the better resale value when you compare with price to value count but when it comes to total cars listed Hyundai and Ford tops the list</a:t>
            </a:r>
          </a:p>
          <a:p>
            <a:pPr>
              <a:buFont typeface="Wingdings" panose="05000000000000000000" pitchFamily="2" charset="2"/>
              <a:buChar char="§"/>
            </a:pPr>
            <a:endParaRPr lang="en-IN" sz="2200" dirty="0">
              <a:solidFill>
                <a:schemeClr val="tx1"/>
              </a:solidFill>
            </a:endParaRPr>
          </a:p>
          <a:p>
            <a:pPr>
              <a:buFont typeface="Wingdings" panose="05000000000000000000" pitchFamily="2" charset="2"/>
              <a:buChar char="§"/>
            </a:pPr>
            <a:endParaRPr lang="en-IN" sz="2200" dirty="0">
              <a:solidFill>
                <a:schemeClr val="tx1"/>
              </a:solidFill>
            </a:endParaRPr>
          </a:p>
          <a:p>
            <a:pPr>
              <a:buFont typeface="Wingdings" panose="05000000000000000000" pitchFamily="2" charset="2"/>
              <a:buChar char="§"/>
            </a:pPr>
            <a:endParaRPr lang="en-IN" sz="2200" dirty="0">
              <a:solidFill>
                <a:schemeClr val="tx1"/>
              </a:solidFill>
            </a:endParaRPr>
          </a:p>
        </p:txBody>
      </p:sp>
    </p:spTree>
    <p:extLst>
      <p:ext uri="{BB962C8B-B14F-4D97-AF65-F5344CB8AC3E}">
        <p14:creationId xmlns:p14="http://schemas.microsoft.com/office/powerpoint/2010/main" val="418255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EC4-7F18-E645-FC0C-CE4ADD26448D}"/>
              </a:ext>
            </a:extLst>
          </p:cNvPr>
          <p:cNvSpPr>
            <a:spLocks noGrp="1"/>
          </p:cNvSpPr>
          <p:nvPr>
            <p:ph type="title"/>
          </p:nvPr>
        </p:nvSpPr>
        <p:spPr>
          <a:xfrm>
            <a:off x="446315" y="438539"/>
            <a:ext cx="10515600" cy="1240972"/>
          </a:xfrm>
        </p:spPr>
        <p:txBody>
          <a:bodyPr/>
          <a:lstStyle/>
          <a:p>
            <a:r>
              <a:rPr lang="en-IN" sz="3200" b="0" i="0" u="none" strike="noStrike" cap="none" dirty="0">
                <a:solidFill>
                  <a:srgbClr val="FF0000"/>
                </a:solidFill>
                <a:latin typeface="Lato Black"/>
                <a:ea typeface="Lato Black"/>
                <a:cs typeface="Lato Black"/>
                <a:sym typeface="Lato Black"/>
              </a:rPr>
              <a:t>Resale car Analysis</a:t>
            </a:r>
            <a:br>
              <a:rPr lang="en-IN" sz="2800" b="0" i="0" u="none" strike="noStrike" cap="none" dirty="0">
                <a:solidFill>
                  <a:srgbClr val="FF0000"/>
                </a:solidFill>
                <a:latin typeface="Calibri"/>
                <a:ea typeface="Calibri"/>
                <a:cs typeface="Calibri"/>
                <a:sym typeface="Calibri"/>
              </a:rPr>
            </a:br>
            <a:endParaRPr lang="en-IN" dirty="0"/>
          </a:p>
        </p:txBody>
      </p:sp>
      <p:sp>
        <p:nvSpPr>
          <p:cNvPr id="3" name="Text Placeholder 2">
            <a:extLst>
              <a:ext uri="{FF2B5EF4-FFF2-40B4-BE49-F238E27FC236}">
                <a16:creationId xmlns:a16="http://schemas.microsoft.com/office/drawing/2014/main" id="{47915B60-6553-D264-B424-F17343E477A5}"/>
              </a:ext>
            </a:extLst>
          </p:cNvPr>
          <p:cNvSpPr>
            <a:spLocks noGrp="1"/>
          </p:cNvSpPr>
          <p:nvPr>
            <p:ph type="body" idx="1"/>
          </p:nvPr>
        </p:nvSpPr>
        <p:spPr>
          <a:xfrm>
            <a:off x="772885" y="1331102"/>
            <a:ext cx="10515600" cy="4351338"/>
          </a:xfrm>
        </p:spPr>
        <p:txBody>
          <a:bodyPr/>
          <a:lstStyle/>
          <a:p>
            <a:pPr marL="114300" indent="0">
              <a:buNone/>
            </a:pPr>
            <a:r>
              <a:rPr lang="en-US" b="1" dirty="0"/>
              <a:t>Problem Statement</a:t>
            </a:r>
          </a:p>
          <a:p>
            <a:pPr marL="114300" indent="0">
              <a:buNone/>
            </a:pPr>
            <a:r>
              <a:rPr lang="en-US" sz="2400" dirty="0"/>
              <a:t>We can get information regarding resale cars from different website but I used the following website because it provides different information. </a:t>
            </a:r>
          </a:p>
          <a:p>
            <a:pPr marL="114300" indent="0">
              <a:buNone/>
            </a:pPr>
            <a:endParaRPr lang="en-US" sz="2800" b="1" dirty="0"/>
          </a:p>
          <a:p>
            <a:pPr marL="114300" indent="0">
              <a:buNone/>
            </a:pPr>
            <a:r>
              <a:rPr lang="en-US" sz="2800" b="1" dirty="0"/>
              <a:t>Website used: </a:t>
            </a:r>
            <a:r>
              <a:rPr lang="en-US" sz="2800" b="1" dirty="0">
                <a:hlinkClick r:id="rId2"/>
              </a:rPr>
              <a:t>www.cars24.com</a:t>
            </a:r>
            <a:endParaRPr lang="en-US" sz="2800" b="1" dirty="0"/>
          </a:p>
          <a:p>
            <a:pPr marL="114300" indent="0">
              <a:buNone/>
            </a:pPr>
            <a:endParaRPr lang="en-US" sz="2800" b="1" dirty="0"/>
          </a:p>
          <a:p>
            <a:pPr marL="114300" indent="0">
              <a:buNone/>
            </a:pPr>
            <a:r>
              <a:rPr lang="en-US" b="1" dirty="0"/>
              <a:t>Objective</a:t>
            </a:r>
          </a:p>
          <a:p>
            <a:pPr marL="114300" indent="0">
              <a:buNone/>
            </a:pPr>
            <a:r>
              <a:rPr lang="en-US" sz="2400" dirty="0"/>
              <a:t>To scrap the details of resale cars from south Indian market and make the required analysis.</a:t>
            </a:r>
            <a:endParaRPr lang="en-IN" sz="2400" dirty="0"/>
          </a:p>
          <a:p>
            <a:endParaRPr lang="en-IN" dirty="0"/>
          </a:p>
        </p:txBody>
      </p:sp>
    </p:spTree>
    <p:extLst>
      <p:ext uri="{BB962C8B-B14F-4D97-AF65-F5344CB8AC3E}">
        <p14:creationId xmlns:p14="http://schemas.microsoft.com/office/powerpoint/2010/main" val="83231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A0C2-E225-4E48-5896-83C33FBB6E07}"/>
              </a:ext>
            </a:extLst>
          </p:cNvPr>
          <p:cNvSpPr>
            <a:spLocks noGrp="1"/>
          </p:cNvSpPr>
          <p:nvPr>
            <p:ph type="title"/>
          </p:nvPr>
        </p:nvSpPr>
        <p:spPr>
          <a:xfrm>
            <a:off x="838200" y="365126"/>
            <a:ext cx="10515600" cy="704020"/>
          </a:xfrm>
        </p:spPr>
        <p:txBody>
          <a:bodyPr>
            <a:normAutofit/>
          </a:bodyPr>
          <a:lstStyle/>
          <a:p>
            <a:r>
              <a:rPr lang="en-US" sz="24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SUMMERY OF DATA</a:t>
            </a:r>
            <a:endParaRPr lang="en-IN" sz="24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9F6D4EA0-0C52-6ED8-4DA7-B5807A762406}"/>
              </a:ext>
            </a:extLst>
          </p:cNvPr>
          <p:cNvSpPr>
            <a:spLocks noGrp="1"/>
          </p:cNvSpPr>
          <p:nvPr>
            <p:ph type="body" idx="1"/>
          </p:nvPr>
        </p:nvSpPr>
        <p:spPr>
          <a:xfrm>
            <a:off x="940838" y="1385057"/>
            <a:ext cx="10515600" cy="5107817"/>
          </a:xfrm>
        </p:spPr>
        <p:txBody>
          <a:bodyPr>
            <a:normAutofit/>
          </a:bodyPr>
          <a:lstStyle/>
          <a:p>
            <a:pPr>
              <a:buFont typeface="Wingdings" panose="05000000000000000000" pitchFamily="2" charset="2"/>
              <a:buChar char="§"/>
            </a:pPr>
            <a:r>
              <a:rPr lang="en-IN" sz="2200" dirty="0">
                <a:solidFill>
                  <a:schemeClr val="tx1"/>
                </a:solidFill>
              </a:rPr>
              <a:t>Maruti tops the list with MUV and Mini-van category  in the resale market</a:t>
            </a:r>
          </a:p>
          <a:p>
            <a:pPr>
              <a:buFont typeface="Wingdings" panose="05000000000000000000" pitchFamily="2" charset="2"/>
              <a:buChar char="§"/>
            </a:pPr>
            <a:r>
              <a:rPr lang="en-IN" sz="2200" dirty="0">
                <a:solidFill>
                  <a:schemeClr val="tx1"/>
                </a:solidFill>
              </a:rPr>
              <a:t>Most cars are in the range of 5,00,000 INR </a:t>
            </a:r>
          </a:p>
          <a:p>
            <a:pPr>
              <a:buFont typeface="Wingdings" panose="05000000000000000000" pitchFamily="2" charset="2"/>
              <a:buChar char="§"/>
            </a:pPr>
            <a:r>
              <a:rPr lang="en-IN" sz="2200" dirty="0">
                <a:solidFill>
                  <a:schemeClr val="tx1"/>
                </a:solidFill>
              </a:rPr>
              <a:t>The new car brands which are released from the year starting 2018 releasing only SUVs as to give impression that they’re of good quality when it comes to SUVs since it is difficult to change the perception of the people when it comes to Hatchbacks as they’re dominated by Maruti Suzuki</a:t>
            </a:r>
          </a:p>
          <a:p>
            <a:pPr>
              <a:buFont typeface="Wingdings" panose="05000000000000000000" pitchFamily="2" charset="2"/>
              <a:buChar char="§"/>
            </a:pPr>
            <a:r>
              <a:rPr lang="en-IN" sz="2200" dirty="0">
                <a:solidFill>
                  <a:schemeClr val="tx1"/>
                </a:solidFill>
              </a:rPr>
              <a:t>These patterns can be seen in MG Hector, KIA and Jeep</a:t>
            </a:r>
          </a:p>
          <a:p>
            <a:pPr>
              <a:buFont typeface="Wingdings" panose="05000000000000000000" pitchFamily="2" charset="2"/>
              <a:buChar char="§"/>
            </a:pPr>
            <a:endParaRPr lang="en-IN" sz="2200" dirty="0">
              <a:solidFill>
                <a:schemeClr val="tx1"/>
              </a:solidFill>
            </a:endParaRPr>
          </a:p>
          <a:p>
            <a:pPr>
              <a:buFont typeface="Wingdings" panose="05000000000000000000" pitchFamily="2" charset="2"/>
              <a:buChar char="§"/>
            </a:pPr>
            <a:endParaRPr lang="en-IN" sz="2200" dirty="0">
              <a:solidFill>
                <a:schemeClr val="tx1"/>
              </a:solidFill>
            </a:endParaRPr>
          </a:p>
        </p:txBody>
      </p:sp>
    </p:spTree>
    <p:extLst>
      <p:ext uri="{BB962C8B-B14F-4D97-AF65-F5344CB8AC3E}">
        <p14:creationId xmlns:p14="http://schemas.microsoft.com/office/powerpoint/2010/main" val="3306438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A0C2-E225-4E48-5896-83C33FBB6E07}"/>
              </a:ext>
            </a:extLst>
          </p:cNvPr>
          <p:cNvSpPr>
            <a:spLocks noGrp="1"/>
          </p:cNvSpPr>
          <p:nvPr>
            <p:ph type="title"/>
          </p:nvPr>
        </p:nvSpPr>
        <p:spPr>
          <a:xfrm>
            <a:off x="838200" y="365126"/>
            <a:ext cx="10515600" cy="704020"/>
          </a:xfrm>
        </p:spPr>
        <p:txBody>
          <a:bodyPr>
            <a:normAutofit/>
          </a:bodyPr>
          <a:lstStyle/>
          <a:p>
            <a:r>
              <a:rPr lang="en-US" sz="24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CHALLENGES FACED</a:t>
            </a:r>
            <a:endParaRPr lang="en-IN" sz="24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9F6D4EA0-0C52-6ED8-4DA7-B5807A762406}"/>
              </a:ext>
            </a:extLst>
          </p:cNvPr>
          <p:cNvSpPr>
            <a:spLocks noGrp="1"/>
          </p:cNvSpPr>
          <p:nvPr>
            <p:ph type="body" idx="1"/>
          </p:nvPr>
        </p:nvSpPr>
        <p:spPr>
          <a:xfrm>
            <a:off x="940838" y="1385057"/>
            <a:ext cx="10515600" cy="5107817"/>
          </a:xfrm>
        </p:spPr>
        <p:txBody>
          <a:bodyPr>
            <a:normAutofit/>
          </a:bodyPr>
          <a:lstStyle/>
          <a:p>
            <a:pPr>
              <a:buFont typeface="Wingdings" panose="05000000000000000000" pitchFamily="2" charset="2"/>
              <a:buChar char="§"/>
            </a:pPr>
            <a:r>
              <a:rPr lang="en-IN" sz="2200" dirty="0">
                <a:solidFill>
                  <a:schemeClr val="tx1"/>
                </a:solidFill>
              </a:rPr>
              <a:t>Most of the car websites are dynamically loading websites which makes the use of Beautiful soup very difficult</a:t>
            </a:r>
          </a:p>
          <a:p>
            <a:pPr>
              <a:buFont typeface="Wingdings" panose="05000000000000000000" pitchFamily="2" charset="2"/>
              <a:buChar char="§"/>
            </a:pPr>
            <a:r>
              <a:rPr lang="en-IN" sz="2200" dirty="0">
                <a:solidFill>
                  <a:schemeClr val="tx1"/>
                </a:solidFill>
              </a:rPr>
              <a:t>Since this is a resale category, there are outliers in terms of price as they are difficult to regulate.</a:t>
            </a:r>
          </a:p>
          <a:p>
            <a:pPr>
              <a:buFont typeface="Wingdings" panose="05000000000000000000" pitchFamily="2" charset="2"/>
              <a:buChar char="§"/>
            </a:pPr>
            <a:r>
              <a:rPr lang="en-IN" sz="2200" dirty="0">
                <a:solidFill>
                  <a:schemeClr val="tx1"/>
                </a:solidFill>
              </a:rPr>
              <a:t>Most websites provide information when you open the profile of the car listed on websites individually making it difficult to scrape the data</a:t>
            </a:r>
          </a:p>
          <a:p>
            <a:pPr>
              <a:buFont typeface="Wingdings" panose="05000000000000000000" pitchFamily="2" charset="2"/>
              <a:buChar char="§"/>
            </a:pPr>
            <a:r>
              <a:rPr lang="en-IN" sz="2200" dirty="0">
                <a:solidFill>
                  <a:schemeClr val="tx1"/>
                </a:solidFill>
              </a:rPr>
              <a:t>To reduce the outliers a large pool of data is required to perform analysis but the limitations of hardware compromised the scraping of data to its full potential.</a:t>
            </a:r>
          </a:p>
          <a:p>
            <a:pPr>
              <a:buFont typeface="Wingdings" panose="05000000000000000000" pitchFamily="2" charset="2"/>
              <a:buChar char="§"/>
            </a:pPr>
            <a:endParaRPr lang="en-IN" sz="2200" dirty="0">
              <a:solidFill>
                <a:schemeClr val="tx1"/>
              </a:solidFill>
            </a:endParaRPr>
          </a:p>
          <a:p>
            <a:pPr>
              <a:buFont typeface="Wingdings" panose="05000000000000000000" pitchFamily="2" charset="2"/>
              <a:buChar char="§"/>
            </a:pPr>
            <a:endParaRPr lang="en-IN" sz="2200" dirty="0">
              <a:solidFill>
                <a:schemeClr val="tx1"/>
              </a:solidFill>
            </a:endParaRPr>
          </a:p>
        </p:txBody>
      </p:sp>
    </p:spTree>
    <p:extLst>
      <p:ext uri="{BB962C8B-B14F-4D97-AF65-F5344CB8AC3E}">
        <p14:creationId xmlns:p14="http://schemas.microsoft.com/office/powerpoint/2010/main" val="202451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7BF169-2458-EB72-D9B8-CC6E6A12967F}"/>
              </a:ext>
            </a:extLst>
          </p:cNvPr>
          <p:cNvPicPr>
            <a:picLocks noChangeAspect="1"/>
          </p:cNvPicPr>
          <p:nvPr/>
        </p:nvPicPr>
        <p:blipFill rotWithShape="1">
          <a:blip r:embed="rId2"/>
          <a:srcRect r="39151" b="7620"/>
          <a:stretch/>
        </p:blipFill>
        <p:spPr>
          <a:xfrm>
            <a:off x="5593509" y="1017522"/>
            <a:ext cx="4926564" cy="4179629"/>
          </a:xfrm>
          <a:prstGeom prst="rect">
            <a:avLst/>
          </a:prstGeom>
        </p:spPr>
      </p:pic>
      <p:pic>
        <p:nvPicPr>
          <p:cNvPr id="7" name="Picture 6">
            <a:extLst>
              <a:ext uri="{FF2B5EF4-FFF2-40B4-BE49-F238E27FC236}">
                <a16:creationId xmlns:a16="http://schemas.microsoft.com/office/drawing/2014/main" id="{386A7581-4791-5D18-838E-E895CE06C268}"/>
              </a:ext>
            </a:extLst>
          </p:cNvPr>
          <p:cNvPicPr>
            <a:picLocks noChangeAspect="1"/>
          </p:cNvPicPr>
          <p:nvPr/>
        </p:nvPicPr>
        <p:blipFill rotWithShape="1">
          <a:blip r:embed="rId3"/>
          <a:srcRect l="7883" t="11429" r="51709" b="3401"/>
          <a:stretch/>
        </p:blipFill>
        <p:spPr>
          <a:xfrm>
            <a:off x="0" y="508517"/>
            <a:ext cx="4926563" cy="5840965"/>
          </a:xfrm>
          <a:prstGeom prst="rect">
            <a:avLst/>
          </a:prstGeom>
        </p:spPr>
      </p:pic>
    </p:spTree>
    <p:extLst>
      <p:ext uri="{BB962C8B-B14F-4D97-AF65-F5344CB8AC3E}">
        <p14:creationId xmlns:p14="http://schemas.microsoft.com/office/powerpoint/2010/main" val="1064987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5079-4A66-2BA5-1B97-68DE37030600}"/>
              </a:ext>
            </a:extLst>
          </p:cNvPr>
          <p:cNvSpPr>
            <a:spLocks noGrp="1"/>
          </p:cNvSpPr>
          <p:nvPr>
            <p:ph type="title"/>
          </p:nvPr>
        </p:nvSpPr>
        <p:spPr>
          <a:xfrm>
            <a:off x="520959" y="357162"/>
            <a:ext cx="10515600" cy="647749"/>
          </a:xfrm>
        </p:spPr>
        <p:txBody>
          <a:bodyPr>
            <a:normAutofit/>
          </a:bodyPr>
          <a:lstStyle/>
          <a:p>
            <a:r>
              <a:rPr lang="en-US" sz="3200" dirty="0">
                <a:solidFill>
                  <a:srgbClr val="FF0000"/>
                </a:solidFill>
                <a:latin typeface="Lato Black" panose="020F0502020204030203" pitchFamily="34" charset="0"/>
                <a:ea typeface="Lato Black" panose="020F0502020204030203" pitchFamily="34" charset="0"/>
                <a:cs typeface="Lato Black" panose="020F0502020204030203" pitchFamily="34" charset="0"/>
              </a:rPr>
              <a:t>STEPS FOLLOWED</a:t>
            </a:r>
            <a:endPar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A464F6D9-CDA0-2DC3-5CBE-7D389A363892}"/>
              </a:ext>
            </a:extLst>
          </p:cNvPr>
          <p:cNvSpPr>
            <a:spLocks noGrp="1"/>
          </p:cNvSpPr>
          <p:nvPr>
            <p:ph type="body" idx="1"/>
          </p:nvPr>
        </p:nvSpPr>
        <p:spPr>
          <a:xfrm>
            <a:off x="838200" y="1153551"/>
            <a:ext cx="10515600" cy="5023412"/>
          </a:xfrm>
        </p:spPr>
        <p:txBody>
          <a:bodyPr>
            <a:normAutofit/>
          </a:bodyPr>
          <a:lstStyle/>
          <a:p>
            <a:pPr>
              <a:buFont typeface="Wingdings" panose="05000000000000000000" pitchFamily="2" charset="2"/>
              <a:buChar char="§"/>
            </a:pPr>
            <a:r>
              <a:rPr lang="en-US" sz="2400" dirty="0"/>
              <a:t>Load the required libraries</a:t>
            </a:r>
          </a:p>
          <a:p>
            <a:pPr>
              <a:buFont typeface="Wingdings" panose="05000000000000000000" pitchFamily="2" charset="2"/>
              <a:buChar char="§"/>
            </a:pPr>
            <a:r>
              <a:rPr lang="en-US" sz="2400" dirty="0"/>
              <a:t>Get the URL</a:t>
            </a:r>
          </a:p>
          <a:p>
            <a:pPr>
              <a:buFont typeface="Wingdings" panose="05000000000000000000" pitchFamily="2" charset="2"/>
              <a:buChar char="§"/>
            </a:pPr>
            <a:r>
              <a:rPr lang="en-US" sz="2400" dirty="0"/>
              <a:t>Scrap the required features</a:t>
            </a:r>
          </a:p>
          <a:p>
            <a:pPr>
              <a:buFont typeface="Wingdings" panose="05000000000000000000" pitchFamily="2" charset="2"/>
              <a:buChar char="§"/>
            </a:pPr>
            <a:r>
              <a:rPr lang="en-US" sz="2400" dirty="0"/>
              <a:t>Convert into data frame</a:t>
            </a:r>
          </a:p>
          <a:p>
            <a:pPr>
              <a:buFont typeface="Wingdings" panose="05000000000000000000" pitchFamily="2" charset="2"/>
              <a:buChar char="§"/>
            </a:pPr>
            <a:r>
              <a:rPr lang="en-US" sz="2400" dirty="0"/>
              <a:t>Data cleaning</a:t>
            </a:r>
          </a:p>
          <a:p>
            <a:pPr>
              <a:buFont typeface="Wingdings" panose="05000000000000000000" pitchFamily="2" charset="2"/>
              <a:buChar char="§"/>
            </a:pPr>
            <a:r>
              <a:rPr lang="en-US" sz="2400" dirty="0"/>
              <a:t>Data visualization</a:t>
            </a:r>
            <a:endParaRPr lang="en-IN" sz="2400" dirty="0"/>
          </a:p>
        </p:txBody>
      </p:sp>
    </p:spTree>
    <p:extLst>
      <p:ext uri="{BB962C8B-B14F-4D97-AF65-F5344CB8AC3E}">
        <p14:creationId xmlns:p14="http://schemas.microsoft.com/office/powerpoint/2010/main" val="83765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6C6B-A265-FB83-D954-E06ADB095FBF}"/>
              </a:ext>
            </a:extLst>
          </p:cNvPr>
          <p:cNvSpPr>
            <a:spLocks noGrp="1"/>
          </p:cNvSpPr>
          <p:nvPr>
            <p:ph type="title"/>
          </p:nvPr>
        </p:nvSpPr>
        <p:spPr>
          <a:xfrm>
            <a:off x="548951" y="365127"/>
            <a:ext cx="10515600" cy="535206"/>
          </a:xfrm>
        </p:spPr>
        <p:txBody>
          <a:bodyPr>
            <a:normAutofit/>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SCRAPED RAW DATA PROCESS</a:t>
            </a:r>
            <a:endParaRPr lang="en-IN"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 name="Picture 5">
            <a:extLst>
              <a:ext uri="{FF2B5EF4-FFF2-40B4-BE49-F238E27FC236}">
                <a16:creationId xmlns:a16="http://schemas.microsoft.com/office/drawing/2014/main" id="{39C4E42D-6E13-7BCE-0A4E-3F2843A15806}"/>
              </a:ext>
            </a:extLst>
          </p:cNvPr>
          <p:cNvPicPr>
            <a:picLocks noChangeAspect="1"/>
          </p:cNvPicPr>
          <p:nvPr/>
        </p:nvPicPr>
        <p:blipFill rotWithShape="1">
          <a:blip r:embed="rId2"/>
          <a:srcRect l="19363" t="13335" r="15049" b="8265"/>
          <a:stretch/>
        </p:blipFill>
        <p:spPr>
          <a:xfrm>
            <a:off x="838200" y="1006474"/>
            <a:ext cx="7996335" cy="5486399"/>
          </a:xfrm>
          <a:prstGeom prst="rect">
            <a:avLst/>
          </a:prstGeom>
        </p:spPr>
      </p:pic>
    </p:spTree>
    <p:extLst>
      <p:ext uri="{BB962C8B-B14F-4D97-AF65-F5344CB8AC3E}">
        <p14:creationId xmlns:p14="http://schemas.microsoft.com/office/powerpoint/2010/main" val="126549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7181-76EC-9690-D1A0-9589A8AD8244}"/>
              </a:ext>
            </a:extLst>
          </p:cNvPr>
          <p:cNvSpPr>
            <a:spLocks noGrp="1"/>
          </p:cNvSpPr>
          <p:nvPr>
            <p:ph type="title"/>
          </p:nvPr>
        </p:nvSpPr>
        <p:spPr>
          <a:xfrm>
            <a:off x="502297" y="0"/>
            <a:ext cx="10515600" cy="1325563"/>
          </a:xfrm>
        </p:spPr>
        <p:txBody>
          <a:bodyPr>
            <a:normAutofit/>
          </a:bodyPr>
          <a:lstStyle/>
          <a:p>
            <a:r>
              <a:rPr lang="en-US" sz="32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SCRAPED RAW DATA</a:t>
            </a:r>
            <a:endParaRPr lang="en-IN" sz="3200"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 name="Picture 4">
            <a:extLst>
              <a:ext uri="{FF2B5EF4-FFF2-40B4-BE49-F238E27FC236}">
                <a16:creationId xmlns:a16="http://schemas.microsoft.com/office/drawing/2014/main" id="{12DD0437-A63C-9162-7747-015599E68730}"/>
              </a:ext>
            </a:extLst>
          </p:cNvPr>
          <p:cNvPicPr>
            <a:picLocks noChangeAspect="1"/>
          </p:cNvPicPr>
          <p:nvPr/>
        </p:nvPicPr>
        <p:blipFill rotWithShape="1">
          <a:blip r:embed="rId2"/>
          <a:srcRect l="19440" t="38503" r="31964" b="15510"/>
          <a:stretch/>
        </p:blipFill>
        <p:spPr>
          <a:xfrm>
            <a:off x="895738" y="1606613"/>
            <a:ext cx="8182948" cy="4355650"/>
          </a:xfrm>
          <a:prstGeom prst="rect">
            <a:avLst/>
          </a:prstGeom>
        </p:spPr>
      </p:pic>
    </p:spTree>
    <p:extLst>
      <p:ext uri="{BB962C8B-B14F-4D97-AF65-F5344CB8AC3E}">
        <p14:creationId xmlns:p14="http://schemas.microsoft.com/office/powerpoint/2010/main" val="68817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50A7-15C4-9018-3532-270E844DF7DA}"/>
              </a:ext>
            </a:extLst>
          </p:cNvPr>
          <p:cNvSpPr>
            <a:spLocks noGrp="1"/>
          </p:cNvSpPr>
          <p:nvPr>
            <p:ph type="title"/>
          </p:nvPr>
        </p:nvSpPr>
        <p:spPr>
          <a:xfrm>
            <a:off x="670249" y="207367"/>
            <a:ext cx="10515600" cy="1126049"/>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CLEANING</a:t>
            </a:r>
            <a:endParaRPr lang="en-IN"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BE1FB6FA-A87E-A776-5D94-4974CF9A70BE}"/>
              </a:ext>
            </a:extLst>
          </p:cNvPr>
          <p:cNvSpPr>
            <a:spLocks noGrp="1"/>
          </p:cNvSpPr>
          <p:nvPr>
            <p:ph type="body" idx="1"/>
          </p:nvPr>
        </p:nvSpPr>
        <p:spPr>
          <a:xfrm>
            <a:off x="838200" y="940536"/>
            <a:ext cx="10515600" cy="4516975"/>
          </a:xfrm>
        </p:spPr>
        <p:txBody>
          <a:bodyPr/>
          <a:lstStyle/>
          <a:p>
            <a:pPr>
              <a:buFont typeface="Wingdings" panose="05000000000000000000" pitchFamily="2" charset="2"/>
              <a:buChar char="§"/>
            </a:pPr>
            <a:r>
              <a:rPr lang="en-US" sz="2200" dirty="0"/>
              <a:t>Removing of null values</a:t>
            </a:r>
          </a:p>
          <a:p>
            <a:pPr>
              <a:buFont typeface="Wingdings" panose="05000000000000000000" pitchFamily="2" charset="2"/>
              <a:buChar char="§"/>
            </a:pPr>
            <a:r>
              <a:rPr lang="en-US" sz="2200" dirty="0"/>
              <a:t>Removing of special characters</a:t>
            </a:r>
          </a:p>
          <a:p>
            <a:pPr>
              <a:buFont typeface="Wingdings" panose="05000000000000000000" pitchFamily="2" charset="2"/>
              <a:buChar char="§"/>
            </a:pPr>
            <a:r>
              <a:rPr lang="en-US" sz="2200" dirty="0"/>
              <a:t>Changing data types      </a:t>
            </a:r>
          </a:p>
          <a:p>
            <a:pPr>
              <a:buFont typeface="Wingdings" panose="05000000000000000000" pitchFamily="2" charset="2"/>
              <a:buChar char="§"/>
            </a:pPr>
            <a:endParaRPr lang="en-US" dirty="0"/>
          </a:p>
        </p:txBody>
      </p:sp>
      <p:sp>
        <p:nvSpPr>
          <p:cNvPr id="6" name="TextBox 5">
            <a:extLst>
              <a:ext uri="{FF2B5EF4-FFF2-40B4-BE49-F238E27FC236}">
                <a16:creationId xmlns:a16="http://schemas.microsoft.com/office/drawing/2014/main" id="{5ECB437C-3698-3B68-CDEC-A1DA49D46695}"/>
              </a:ext>
            </a:extLst>
          </p:cNvPr>
          <p:cNvSpPr txBox="1"/>
          <p:nvPr/>
        </p:nvSpPr>
        <p:spPr>
          <a:xfrm>
            <a:off x="838200" y="2657164"/>
            <a:ext cx="5394649"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Lato Black" panose="020F0502020204030203" pitchFamily="34" charset="0"/>
                <a:ea typeface="Lato Black" panose="020F0502020204030203" pitchFamily="34" charset="0"/>
                <a:cs typeface="Lato Black" panose="020F0502020204030203" pitchFamily="34" charset="0"/>
              </a:rPr>
              <a:t>REMOVING OF NULL VALUES</a:t>
            </a:r>
            <a:endParaRPr lang="en-IN" sz="22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8" name="Picture 7">
            <a:extLst>
              <a:ext uri="{FF2B5EF4-FFF2-40B4-BE49-F238E27FC236}">
                <a16:creationId xmlns:a16="http://schemas.microsoft.com/office/drawing/2014/main" id="{D2917176-4D30-845E-00A3-4F8A20904E0D}"/>
              </a:ext>
            </a:extLst>
          </p:cNvPr>
          <p:cNvPicPr>
            <a:picLocks noChangeAspect="1"/>
          </p:cNvPicPr>
          <p:nvPr/>
        </p:nvPicPr>
        <p:blipFill rotWithShape="1">
          <a:blip r:embed="rId3"/>
          <a:srcRect l="19439" t="32653" r="15051" b="34400"/>
          <a:stretch/>
        </p:blipFill>
        <p:spPr>
          <a:xfrm>
            <a:off x="1212981" y="3309996"/>
            <a:ext cx="9210100" cy="2605613"/>
          </a:xfrm>
          <a:prstGeom prst="rect">
            <a:avLst/>
          </a:prstGeom>
        </p:spPr>
      </p:pic>
    </p:spTree>
    <p:extLst>
      <p:ext uri="{BB962C8B-B14F-4D97-AF65-F5344CB8AC3E}">
        <p14:creationId xmlns:p14="http://schemas.microsoft.com/office/powerpoint/2010/main" val="177718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B82D-1F01-9C8F-19EA-7B53430F6A84}"/>
              </a:ext>
            </a:extLst>
          </p:cNvPr>
          <p:cNvSpPr>
            <a:spLocks noGrp="1"/>
          </p:cNvSpPr>
          <p:nvPr>
            <p:ph type="title"/>
          </p:nvPr>
        </p:nvSpPr>
        <p:spPr>
          <a:xfrm>
            <a:off x="651588" y="465690"/>
            <a:ext cx="10515600" cy="590842"/>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CLEANING</a:t>
            </a:r>
            <a:endParaRPr lang="en-IN"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02261107-8127-4688-08C5-44D82B9B8C38}"/>
              </a:ext>
            </a:extLst>
          </p:cNvPr>
          <p:cNvSpPr>
            <a:spLocks noGrp="1"/>
          </p:cNvSpPr>
          <p:nvPr>
            <p:ph type="body" idx="1"/>
          </p:nvPr>
        </p:nvSpPr>
        <p:spPr>
          <a:xfrm>
            <a:off x="651588" y="1233820"/>
            <a:ext cx="10515600" cy="5304766"/>
          </a:xfrm>
        </p:spPr>
        <p:txBody>
          <a:bodyPr>
            <a:normAutofit/>
          </a:bodyPr>
          <a:lstStyle/>
          <a:p>
            <a:pPr>
              <a:buFont typeface="Wingdings" panose="05000000000000000000" pitchFamily="2" charset="2"/>
              <a:buChar char="Ø"/>
            </a:pPr>
            <a:r>
              <a:rPr lang="en-US" sz="2200" dirty="0">
                <a:latin typeface="Lato Black" panose="020F0502020204030203" pitchFamily="34" charset="0"/>
                <a:ea typeface="Lato Black" panose="020F0502020204030203" pitchFamily="34" charset="0"/>
                <a:cs typeface="Lato Black" panose="020F0502020204030203" pitchFamily="34" charset="0"/>
              </a:rPr>
              <a:t>REMOVING SPECIAL CHARACTERS</a:t>
            </a:r>
            <a:endParaRPr lang="en-IN" sz="22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9" name="Picture 8">
            <a:extLst>
              <a:ext uri="{FF2B5EF4-FFF2-40B4-BE49-F238E27FC236}">
                <a16:creationId xmlns:a16="http://schemas.microsoft.com/office/drawing/2014/main" id="{2CC88AF9-83E1-EAF0-64FA-C98C1EE7171F}"/>
              </a:ext>
            </a:extLst>
          </p:cNvPr>
          <p:cNvPicPr>
            <a:picLocks noChangeAspect="1"/>
          </p:cNvPicPr>
          <p:nvPr/>
        </p:nvPicPr>
        <p:blipFill rotWithShape="1">
          <a:blip r:embed="rId2"/>
          <a:srcRect l="19439" t="28571" r="15051" b="22585"/>
          <a:stretch/>
        </p:blipFill>
        <p:spPr>
          <a:xfrm>
            <a:off x="1024812" y="1992089"/>
            <a:ext cx="9032655" cy="3788228"/>
          </a:xfrm>
          <a:prstGeom prst="rect">
            <a:avLst/>
          </a:prstGeom>
        </p:spPr>
      </p:pic>
    </p:spTree>
    <p:extLst>
      <p:ext uri="{BB962C8B-B14F-4D97-AF65-F5344CB8AC3E}">
        <p14:creationId xmlns:p14="http://schemas.microsoft.com/office/powerpoint/2010/main" val="150949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B82D-1F01-9C8F-19EA-7B53430F6A84}"/>
              </a:ext>
            </a:extLst>
          </p:cNvPr>
          <p:cNvSpPr>
            <a:spLocks noGrp="1"/>
          </p:cNvSpPr>
          <p:nvPr>
            <p:ph type="title"/>
          </p:nvPr>
        </p:nvSpPr>
        <p:spPr>
          <a:xfrm>
            <a:off x="651588" y="341912"/>
            <a:ext cx="10515600" cy="590842"/>
          </a:xfrm>
        </p:spPr>
        <p:txBody>
          <a:bodyPr>
            <a:normAutofit/>
          </a:bodyPr>
          <a:lstStyle/>
          <a:p>
            <a:r>
              <a:rPr lang="en-US"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DATA CLEANING</a:t>
            </a:r>
            <a:endParaRPr lang="en-IN" sz="2800" b="1" dirty="0">
              <a:solidFill>
                <a:srgbClr val="FF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 Placeholder 2">
            <a:extLst>
              <a:ext uri="{FF2B5EF4-FFF2-40B4-BE49-F238E27FC236}">
                <a16:creationId xmlns:a16="http://schemas.microsoft.com/office/drawing/2014/main" id="{02261107-8127-4688-08C5-44D82B9B8C38}"/>
              </a:ext>
            </a:extLst>
          </p:cNvPr>
          <p:cNvSpPr>
            <a:spLocks noGrp="1"/>
          </p:cNvSpPr>
          <p:nvPr>
            <p:ph type="body" idx="1"/>
          </p:nvPr>
        </p:nvSpPr>
        <p:spPr>
          <a:xfrm>
            <a:off x="648479" y="932754"/>
            <a:ext cx="10515600" cy="5304766"/>
          </a:xfrm>
        </p:spPr>
        <p:txBody>
          <a:bodyPr>
            <a:normAutofit/>
          </a:bodyPr>
          <a:lstStyle/>
          <a:p>
            <a:pPr>
              <a:buFont typeface="Wingdings" panose="05000000000000000000" pitchFamily="2" charset="2"/>
              <a:buChar char="Ø"/>
            </a:pPr>
            <a:r>
              <a:rPr lang="en-US" sz="2200" dirty="0">
                <a:latin typeface="Lato Black" panose="020F0502020204030203" pitchFamily="34" charset="0"/>
                <a:ea typeface="Lato Black" panose="020F0502020204030203" pitchFamily="34" charset="0"/>
                <a:cs typeface="Lato Black" panose="020F0502020204030203" pitchFamily="34" charset="0"/>
              </a:rPr>
              <a:t>CHANGING DATA TYPES</a:t>
            </a:r>
            <a:endParaRPr lang="en-IN" sz="22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7" name="Picture 6">
            <a:extLst>
              <a:ext uri="{FF2B5EF4-FFF2-40B4-BE49-F238E27FC236}">
                <a16:creationId xmlns:a16="http://schemas.microsoft.com/office/drawing/2014/main" id="{CB7B2EB8-F4F2-D4AD-99DC-6E6430B52437}"/>
              </a:ext>
            </a:extLst>
          </p:cNvPr>
          <p:cNvPicPr>
            <a:picLocks noChangeAspect="1"/>
          </p:cNvPicPr>
          <p:nvPr/>
        </p:nvPicPr>
        <p:blipFill rotWithShape="1">
          <a:blip r:embed="rId2"/>
          <a:srcRect l="19516" t="34763" r="15052" b="27005"/>
          <a:stretch/>
        </p:blipFill>
        <p:spPr>
          <a:xfrm>
            <a:off x="1251844" y="2843916"/>
            <a:ext cx="9039809" cy="2970978"/>
          </a:xfrm>
          <a:prstGeom prst="rect">
            <a:avLst/>
          </a:prstGeom>
        </p:spPr>
      </p:pic>
      <p:pic>
        <p:nvPicPr>
          <p:cNvPr id="10" name="Picture 9">
            <a:extLst>
              <a:ext uri="{FF2B5EF4-FFF2-40B4-BE49-F238E27FC236}">
                <a16:creationId xmlns:a16="http://schemas.microsoft.com/office/drawing/2014/main" id="{54DC149D-677A-336C-941D-57BECB51A92A}"/>
              </a:ext>
            </a:extLst>
          </p:cNvPr>
          <p:cNvPicPr>
            <a:picLocks noChangeAspect="1"/>
          </p:cNvPicPr>
          <p:nvPr/>
        </p:nvPicPr>
        <p:blipFill rotWithShape="1">
          <a:blip r:embed="rId3"/>
          <a:srcRect l="19592" t="40136" r="15446" b="50000"/>
          <a:stretch/>
        </p:blipFill>
        <p:spPr>
          <a:xfrm>
            <a:off x="1251844" y="1604864"/>
            <a:ext cx="8957960" cy="923732"/>
          </a:xfrm>
          <a:prstGeom prst="rect">
            <a:avLst/>
          </a:prstGeom>
        </p:spPr>
      </p:pic>
    </p:spTree>
    <p:extLst>
      <p:ext uri="{BB962C8B-B14F-4D97-AF65-F5344CB8AC3E}">
        <p14:creationId xmlns:p14="http://schemas.microsoft.com/office/powerpoint/2010/main" val="37823708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Widescreen</PresentationFormat>
  <Paragraphs>128</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Wingdings</vt:lpstr>
      <vt:lpstr>Arial</vt:lpstr>
      <vt:lpstr>Libre Baskerville</vt:lpstr>
      <vt:lpstr>Lato Black</vt:lpstr>
      <vt:lpstr>Office Theme</vt:lpstr>
      <vt:lpstr>PowerPoint Presentation</vt:lpstr>
      <vt:lpstr>Why Data Science ?</vt:lpstr>
      <vt:lpstr>Resale car Analysis </vt:lpstr>
      <vt:lpstr>STEPS FOLLOWED</vt:lpstr>
      <vt:lpstr>SCRAPED RAW DATA PROCESS</vt:lpstr>
      <vt:lpstr>SCRAPED RAW DATA</vt:lpstr>
      <vt:lpstr>DATA CLEANING</vt:lpstr>
      <vt:lpstr>DATA CLEANING</vt:lpstr>
      <vt:lpstr>DATA CLEANING</vt:lpstr>
      <vt:lpstr>DATA MANIPULATION</vt:lpstr>
      <vt:lpstr>FINAL DATA SET</vt:lpstr>
      <vt:lpstr>Exploratory Data Analysis</vt:lpstr>
      <vt:lpstr>UNIVARIATE ANALYSIS</vt:lpstr>
      <vt:lpstr>BAR PLOT</vt:lpstr>
      <vt:lpstr>PIE CHART</vt:lpstr>
      <vt:lpstr>BAR PLOT AND PIE CHART OF BODYTYPE</vt:lpstr>
      <vt:lpstr>DIST PLOT</vt:lpstr>
      <vt:lpstr>BOX PLOT</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MULTIVARIATE ANALYSIS</vt:lpstr>
      <vt:lpstr>SUMMERY OF DATA</vt:lpstr>
      <vt:lpstr>SUMMERY OF DATA</vt:lpstr>
      <vt:lpstr>CHALLENGES FACED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manoj reddy</cp:lastModifiedBy>
  <cp:revision>1</cp:revision>
  <dcterms:created xsi:type="dcterms:W3CDTF">2021-02-16T05:19:01Z</dcterms:created>
  <dcterms:modified xsi:type="dcterms:W3CDTF">2022-10-28T19:27:00Z</dcterms:modified>
</cp:coreProperties>
</file>